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1" r:id="rId3"/>
    <p:sldId id="258" r:id="rId4"/>
    <p:sldId id="270" r:id="rId5"/>
    <p:sldId id="269" r:id="rId6"/>
    <p:sldId id="271" r:id="rId7"/>
    <p:sldId id="277" r:id="rId8"/>
    <p:sldId id="278" r:id="rId9"/>
    <p:sldId id="279" r:id="rId10"/>
    <p:sldId id="260" r:id="rId11"/>
    <p:sldId id="264" r:id="rId12"/>
    <p:sldId id="262" r:id="rId13"/>
    <p:sldId id="263" r:id="rId14"/>
    <p:sldId id="268" r:id="rId15"/>
    <p:sldId id="261" r:id="rId16"/>
    <p:sldId id="281" r:id="rId17"/>
    <p:sldId id="282" r:id="rId18"/>
    <p:sldId id="283" r:id="rId19"/>
    <p:sldId id="274" r:id="rId20"/>
    <p:sldId id="290" r:id="rId21"/>
    <p:sldId id="288" r:id="rId22"/>
    <p:sldId id="289" r:id="rId23"/>
    <p:sldId id="287" r:id="rId24"/>
    <p:sldId id="291" r:id="rId25"/>
    <p:sldId id="284" r:id="rId26"/>
    <p:sldId id="292" r:id="rId27"/>
    <p:sldId id="275" r:id="rId28"/>
    <p:sldId id="285" r:id="rId29"/>
    <p:sldId id="297" r:id="rId30"/>
    <p:sldId id="294" r:id="rId31"/>
    <p:sldId id="295" r:id="rId32"/>
    <p:sldId id="296" r:id="rId33"/>
    <p:sldId id="29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EF"/>
    <a:srgbClr val="FFFFCC"/>
    <a:srgbClr val="3366CC"/>
    <a:srgbClr val="FFFF99"/>
    <a:srgbClr val="F27900"/>
    <a:srgbClr val="FEAB16"/>
    <a:srgbClr val="FFFF66"/>
    <a:srgbClr val="FFE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69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7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55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4665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230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77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42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670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6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1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8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0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9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1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70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60AF4E-1211-4141-B48C-80BDC7345504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F646CF-8CCF-4A43-B5B0-4DA98C567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9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9603" y="2259023"/>
            <a:ext cx="4390708" cy="261252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5300" b="1">
                <a:latin typeface="Arial" panose="020B0604020202020204" pitchFamily="34" charset="0"/>
                <a:ea typeface="Calibri" panose="020F0502020204030204" pitchFamily="34" charset="0"/>
              </a:rPr>
              <a:t>СВЕТ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В МИФОЛОГИИ И </a:t>
            </a:r>
            <a:r>
              <a:rPr lang="ru-RU" b="1" smtClean="0">
                <a:latin typeface="Arial" panose="020B0604020202020204" pitchFamily="34" charset="0"/>
                <a:ea typeface="Calibri" panose="020F0502020204030204" pitchFamily="34" charset="0"/>
              </a:rPr>
              <a:t>ДУХОВНОЙ КУЛЬТУРЕ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9327" y="5341902"/>
            <a:ext cx="10384784" cy="7022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6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Архетип Урана </a:t>
            </a:r>
            <a:r>
              <a:rPr lang="ru-RU" sz="36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астероиды света</a:t>
            </a:r>
            <a:endParaRPr lang="ru-RU" sz="3600">
              <a:solidFill>
                <a:srgbClr val="FFFF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6900" y="391612"/>
            <a:ext cx="77723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Семира </a:t>
            </a:r>
          </a:p>
          <a:p>
            <a:r>
              <a:rPr lang="ru-RU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240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Щепановская</a:t>
            </a:r>
            <a:r>
              <a:rPr lang="ru-RU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Елена Михайловна, </a:t>
            </a:r>
            <a:r>
              <a:rPr lang="ru-RU" sz="240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канд.филос.наук</a:t>
            </a:r>
            <a:r>
              <a:rPr lang="ru-RU" sz="24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ru-RU" sz="240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529254"/>
            <a:ext cx="5940197" cy="3765349"/>
          </a:xfrm>
          <a:prstGeom prst="rect">
            <a:avLst/>
          </a:prstGeom>
        </p:spPr>
      </p:pic>
      <p:pic>
        <p:nvPicPr>
          <p:cNvPr id="6" name="Picture 18" descr="ura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475" y="304053"/>
            <a:ext cx="150177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36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92"/>
            <a:ext cx="12192000" cy="6862345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490285"/>
            <a:ext cx="7032624" cy="3629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endParaRPr lang="ru-RU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364157"/>
            <a:ext cx="11987376" cy="4696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Согласно мифу об отделении Неба от Земли, для творения прежде всего необходимо светлое пространство. Изначальный </a:t>
            </a:r>
            <a:r>
              <a:rPr lang="en-US" smtClean="0"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r>
              <a:rPr lang="ru-RU" b="1" err="1" smtClean="0">
                <a:latin typeface="Arial" panose="020B0604020202020204" pitchFamily="34" charset="0"/>
                <a:ea typeface="Calibri" panose="020F0502020204030204" pitchFamily="34" charset="0"/>
              </a:rPr>
              <a:t>ао</a:t>
            </a:r>
            <a:r>
              <a:rPr lang="en-US" smtClean="0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 тёмен, п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устота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вакуума не отражает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свет,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 космосом видится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бездна.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Светится </a:t>
            </a:r>
            <a:r>
              <a:rPr lang="ru-RU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воздух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заполняющий атмосферу,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отсюда параллель света и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воздуха (позже духа). 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Образ сияющего воздушного пространства – индийская </a:t>
            </a:r>
            <a:r>
              <a:rPr lang="ru-RU" sz="2200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Адити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("</a:t>
            </a:r>
            <a:r>
              <a:rPr lang="ru-RU" sz="2200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несвязанность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2200" b="1" i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безграничность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"), мать 7-ми или 12-ти основных богов, во главе с </a:t>
            </a:r>
            <a:r>
              <a:rPr lang="ru-RU" sz="220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громовержецем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Индрой. </a:t>
            </a:r>
          </a:p>
          <a:p>
            <a:pPr indent="449580" algn="just">
              <a:spcAft>
                <a:spcPts val="0"/>
              </a:spcAft>
            </a:pP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Есть астероид </a:t>
            </a:r>
            <a:r>
              <a:rPr lang="ru-RU" sz="2200" b="1" i="1" u="sng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Aditi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который может символизировать </a:t>
            </a:r>
            <a:r>
              <a:rPr lang="ru-RU" sz="220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непривязанность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пространство для 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творения</a:t>
            </a:r>
            <a:r>
              <a:rPr lang="en-US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светлую перспективу.</a:t>
            </a:r>
          </a:p>
          <a:p>
            <a:pPr indent="449580" algn="just">
              <a:spcAft>
                <a:spcPts val="0"/>
              </a:spcAft>
            </a:pP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Греческое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понятие 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безграничности, </a:t>
            </a:r>
            <a:r>
              <a:rPr lang="ru-RU" sz="2200" b="1" i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апейрос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тоже имеет спектр водолейских значений</a:t>
            </a:r>
            <a:r>
              <a:rPr lang="ru-RU" sz="2200" i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это не только беспредельное, но неизведанное, 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неопытность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незнание, а также 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проверка, испытание. У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одного из первых натурфилософов </a:t>
            </a:r>
            <a:r>
              <a:rPr lang="ru-RU" sz="2200" b="1" i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Анаксимандра апейрон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это архе: первооснова мира,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изначальная материя, которая существует в вечном </a:t>
            </a:r>
            <a:r>
              <a:rPr lang="ru-RU" sz="22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движении. </a:t>
            </a:r>
            <a:endParaRPr lang="ru-RU" sz="22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Слова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простор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и </a:t>
            </a:r>
            <a:r>
              <a:rPr lang="ru-RU" sz="2200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пространство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восходят к индоевропейскому корню </a:t>
            </a:r>
            <a:r>
              <a:rPr lang="ru-RU" sz="2200" b="1" i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stel</a:t>
            </a:r>
            <a:r>
              <a:rPr lang="ru-RU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("расширять")</a:t>
            </a: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 расширяет наше пространство. Неслучайно, если стены комнаты покрасить в голубой цвет неба, она будет казаться больше.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-23767" y="4842946"/>
            <a:ext cx="12034909" cy="2001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корня </a:t>
            </a:r>
            <a:r>
              <a:rPr lang="en-US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stel</a:t>
            </a:r>
            <a:r>
              <a:rPr lang="en-US" b="1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en-US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ведёт начало также слово "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строить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". Свободное пространство располагает к тому, чтобы там что-то было построено: и если в душе человека есть простор, он открыт творчеству; если он несвободен внутренне, не найдёт 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времени и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сил строить что-либо новое. </a:t>
            </a:r>
          </a:p>
          <a:p>
            <a:pPr indent="449580" algn="just">
              <a:spcAft>
                <a:spcPts val="0"/>
              </a:spcAft>
            </a:pPr>
            <a:r>
              <a:rPr lang="ru-RU" sz="19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Внутреннее освобождение для творчества нового 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 духовная суть планеты Уран. Об этом писал Ницше, рисуя образ канатного танцора, призывая к лёгкости света и говоря: «Никогда не уставай! Дух тяжести не должен властвовать над тобою». </a:t>
            </a:r>
            <a:endParaRPr lang="ru-RU" sz="19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4199" y="6141"/>
            <a:ext cx="11380107" cy="44661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>
                <a:solidFill>
                  <a:srgbClr val="FFFFCC"/>
                </a:solidFill>
              </a:rPr>
              <a:t>ПРОСТРАНСТВО</a:t>
            </a:r>
            <a:r>
              <a:rPr lang="ru-RU" sz="2600">
                <a:solidFill>
                  <a:srgbClr val="0070C0"/>
                </a:solidFill>
              </a:rPr>
              <a:t> СВЕТА – ОСНОВА ТВОРЕНИЯ </a:t>
            </a:r>
          </a:p>
        </p:txBody>
      </p:sp>
    </p:spTree>
    <p:extLst>
      <p:ext uri="{BB962C8B-B14F-4D97-AF65-F5344CB8AC3E}">
        <p14:creationId xmlns:p14="http://schemas.microsoft.com/office/powerpoint/2010/main" val="319722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17739"/>
            <a:ext cx="11902698" cy="4452493"/>
          </a:xfrm>
        </p:spPr>
        <p:txBody>
          <a:bodyPr>
            <a:normAutofit fontScale="92500" lnSpcReduction="10000"/>
          </a:bodyPr>
          <a:lstStyle/>
          <a:p>
            <a:pPr indent="449580" algn="just">
              <a:spcAft>
                <a:spcPts val="0"/>
              </a:spcAft>
            </a:pP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Греч. </a:t>
            </a:r>
            <a:r>
              <a:rPr lang="ru-RU" sz="2200" b="1" i="1">
                <a:latin typeface="Arial" panose="020B0604020202020204" pitchFamily="34" charset="0"/>
                <a:ea typeface="Calibri" panose="020F0502020204030204" pitchFamily="34" charset="0"/>
              </a:rPr>
              <a:t>pneuma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дух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означало «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воздух в движении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»; </a:t>
            </a:r>
            <a:r>
              <a:rPr lang="ru-RU" sz="2200" b="1" i="1">
                <a:latin typeface="Arial" panose="020B0604020202020204" pitchFamily="34" charset="0"/>
                <a:ea typeface="Calibri" panose="020F0502020204030204" pitchFamily="34" charset="0"/>
              </a:rPr>
              <a:t>psyche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душа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) ведёт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начало от 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psych</a:t>
            </a:r>
            <a:r>
              <a:rPr lang="ru-RU" sz="2200" i="1" u="sng" smtClean="0">
                <a:latin typeface="Arial" panose="020B0604020202020204" pitchFamily="34" charset="0"/>
                <a:ea typeface="Calibri" panose="020F0502020204030204" pitchFamily="34" charset="0"/>
              </a:rPr>
              <a:t>o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 «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дуновение, дыхание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». Лат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z="2200" b="1" i="1">
                <a:latin typeface="Arial" panose="020B0604020202020204" pitchFamily="34" charset="0"/>
                <a:ea typeface="Calibri" panose="020F0502020204030204" pitchFamily="34" charset="0"/>
              </a:rPr>
              <a:t>anima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душа)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также «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воздух,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дуновение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дыхание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» и родственно 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anemos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("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ветер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"), а </a:t>
            </a:r>
            <a:r>
              <a:rPr lang="ru-RU" sz="2200" b="1" i="1">
                <a:latin typeface="Arial" panose="020B0604020202020204" pitchFamily="34" charset="0"/>
                <a:ea typeface="Calibri" panose="020F0502020204030204" pitchFamily="34" charset="0"/>
              </a:rPr>
              <a:t>spiritus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дух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и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дыхание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происходит от 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speis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: "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дуть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".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Есть астероид </a:t>
            </a:r>
            <a:r>
              <a:rPr lang="en-US" sz="2200" i="1" u="sng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Spirit</a:t>
            </a:r>
            <a:r>
              <a:rPr lang="ru-RU" sz="2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 символизирующий дух.</a:t>
            </a:r>
            <a:endParaRPr lang="ru-RU" sz="2200" smtClean="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 Евр. </a:t>
            </a:r>
            <a:r>
              <a:rPr lang="ru-RU" sz="2200" b="1" i="1" err="1">
                <a:latin typeface="Arial" panose="020B0604020202020204" pitchFamily="34" charset="0"/>
                <a:ea typeface="Calibri" panose="020F0502020204030204" pitchFamily="34" charset="0"/>
              </a:rPr>
              <a:t>руах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значит "дух" и "дуновение ветра" и созвучно арабским 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ru-RU" sz="2200" i="1" u="sng">
                <a:latin typeface="Arial" panose="020B0604020202020204" pitchFamily="34" charset="0"/>
                <a:ea typeface="Calibri" panose="020F0502020204030204" pitchFamily="34" charset="0"/>
              </a:rPr>
              <a:t>u</a:t>
            </a:r>
            <a:r>
              <a:rPr lang="ru-RU" sz="2200" i="1">
                <a:latin typeface="Arial" panose="020B0604020202020204" pitchFamily="34" charset="0"/>
                <a:ea typeface="Calibri" panose="020F0502020204030204" pitchFamily="34" charset="0"/>
              </a:rPr>
              <a:t>h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("дух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") и 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ru-RU" sz="2200" i="1" u="sng" smtClean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ru-RU" sz="2200" i="1" smtClean="0">
                <a:latin typeface="Arial" panose="020B0604020202020204" pitchFamily="34" charset="0"/>
                <a:ea typeface="Calibri" panose="020F0502020204030204" pitchFamily="34" charset="0"/>
              </a:rPr>
              <a:t>h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("ветер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"); евр. </a:t>
            </a:r>
            <a:r>
              <a:rPr lang="ru-RU" sz="2200" b="1" i="1" err="1">
                <a:latin typeface="Arial" panose="020B0604020202020204" pitchFamily="34" charset="0"/>
                <a:ea typeface="Calibri" panose="020F0502020204030204" pitchFamily="34" charset="0"/>
              </a:rPr>
              <a:t>нефеш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("душа")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родственно арабскому </a:t>
            </a:r>
            <a:r>
              <a:rPr lang="ru-RU" sz="2200" i="1" err="1">
                <a:latin typeface="Arial" panose="020B0604020202020204" pitchFamily="34" charset="0"/>
                <a:ea typeface="Calibri" panose="020F0502020204030204" pitchFamily="34" charset="0"/>
              </a:rPr>
              <a:t>nefosh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("дыхание") и </a:t>
            </a:r>
            <a:r>
              <a:rPr lang="ru-RU" sz="2200" smtClean="0">
                <a:latin typeface="Arial" panose="020B0604020202020204" pitchFamily="34" charset="0"/>
                <a:ea typeface="Calibri" panose="020F0502020204030204" pitchFamily="34" charset="0"/>
              </a:rPr>
              <a:t>аккадскому </a:t>
            </a:r>
            <a:r>
              <a:rPr lang="ru-RU" sz="2200" i="1" err="1">
                <a:latin typeface="Arial" panose="020B0604020202020204" pitchFamily="34" charset="0"/>
                <a:ea typeface="Calibri" panose="020F0502020204030204" pitchFamily="34" charset="0"/>
              </a:rPr>
              <a:t>npsh</a:t>
            </a:r>
            <a:r>
              <a:rPr lang="ru-RU" sz="2200">
                <a:latin typeface="Arial" panose="020B0604020202020204" pitchFamily="34" charset="0"/>
                <a:ea typeface="Calibri" panose="020F0502020204030204" pitchFamily="34" charset="0"/>
              </a:rPr>
              <a:t> ("дуть"). </a:t>
            </a:r>
          </a:p>
          <a:p>
            <a:pPr indent="449580" algn="just">
              <a:spcAft>
                <a:spcPts val="0"/>
              </a:spcAft>
            </a:pPr>
            <a:r>
              <a:rPr lang="ru-RU" sz="22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Индийские </a:t>
            </a:r>
            <a:r>
              <a:rPr lang="ru-RU" sz="2200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атман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</a:t>
            </a:r>
            <a:r>
              <a:rPr lang="ru-RU" sz="2200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прана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обозначают и дыхание, и душу. Согласно </a:t>
            </a:r>
            <a:r>
              <a:rPr lang="ru-RU" sz="2200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Майтри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-упанишаде, воздухом (</a:t>
            </a:r>
            <a:r>
              <a:rPr lang="ru-RU" sz="22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ветром, а мы сейчас скажем: духом) 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соединены между собою все существа, </a:t>
            </a:r>
            <a:r>
              <a:rPr lang="ru-RU" sz="22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он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как нить связывает этот мир с другим — а если струны ветров обрубить, наступит конец света. </a:t>
            </a:r>
          </a:p>
          <a:p>
            <a:pPr indent="449580" algn="just">
              <a:spcAft>
                <a:spcPts val="0"/>
              </a:spcAft>
            </a:pP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 санскрите воздух называется "</a:t>
            </a:r>
            <a:r>
              <a:rPr lang="ru-RU" sz="2200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ваю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", от </a:t>
            </a:r>
            <a:r>
              <a:rPr lang="ru-RU" sz="2200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va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— "двигаться" и "дышать", которое родственно нашим "</a:t>
            </a:r>
            <a:r>
              <a:rPr lang="ru-RU" sz="2200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веять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", "</a:t>
            </a:r>
            <a:r>
              <a:rPr lang="ru-RU" sz="2200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ветер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 и "</a:t>
            </a:r>
            <a:r>
              <a:rPr lang="ru-RU" sz="2200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вой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 и восходит к индоевропейскому </a:t>
            </a:r>
            <a:r>
              <a:rPr lang="ru-RU" sz="2200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weq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("веять"). </a:t>
            </a:r>
            <a:r>
              <a:rPr lang="ru-RU" sz="2200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Ваю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— </a:t>
            </a:r>
            <a:r>
              <a:rPr lang="ru-RU" sz="22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бог 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воздуха и </a:t>
            </a:r>
            <a:r>
              <a:rPr lang="ru-RU" sz="22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ветра, и вечный </a:t>
            </a:r>
            <a:r>
              <a:rPr lang="ru-RU" sz="22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принцип движения духа, который в человеке соответствует осязанию и ощущению чувствующей души. </a:t>
            </a:r>
          </a:p>
          <a:p>
            <a:pPr indent="449580" algn="just">
              <a:spcAft>
                <a:spcPts val="0"/>
              </a:spcAft>
            </a:pPr>
            <a:r>
              <a:rPr lang="ru-RU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сегодня духовное – то, что одушевляет, несёт принцип движения, свет и </a:t>
            </a:r>
            <a:r>
              <a:rPr lang="ru-RU" sz="2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простор.</a:t>
            </a:r>
            <a:endParaRPr lang="ru-RU" sz="2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45" y="608"/>
            <a:ext cx="12176955" cy="495946"/>
          </a:xfrm>
        </p:spPr>
        <p:txBody>
          <a:bodyPr>
            <a:noAutofit/>
          </a:bodyPr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СВЕТЛЫЙ ВОЗДУХ НЕБА – основа понятия </a:t>
            </a:r>
            <a:r>
              <a:rPr lang="ru-RU" sz="2400" err="1">
                <a:solidFill>
                  <a:srgbClr val="0070C0"/>
                </a:solidFill>
              </a:rPr>
              <a:t>ДУХа</a:t>
            </a:r>
            <a:r>
              <a:rPr lang="ru-RU" sz="240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180" y="448991"/>
            <a:ext cx="2067389" cy="26959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22" y="510001"/>
            <a:ext cx="9520933" cy="2030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ts val="4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 образа светлого движущегося </a:t>
            </a:r>
            <a:r>
              <a:rPr lang="ru-RU" sz="2000" b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воздуха 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ведёт начало понятие </a:t>
            </a:r>
            <a:r>
              <a:rPr lang="ru-RU" sz="2000" b="1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духа</a:t>
            </a: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lvl="0" indent="449580" algn="just" defTabSz="457200">
              <a:lnSpc>
                <a:spcPct val="90000"/>
              </a:lnSpc>
              <a:spcBef>
                <a:spcPts val="4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</a:t>
            </a:r>
            <a:r>
              <a:rPr lang="ru-RU" sz="19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илософ 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математик </a:t>
            </a:r>
            <a:r>
              <a:rPr lang="en-US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XVIII 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века Лейбниц, обращая внимание на родство слов воздух и дух, приводит эпизод, когда в составленном для готтентотов символе веры пришлось перевести термин «</a:t>
            </a:r>
            <a:r>
              <a:rPr lang="ru-RU" sz="1900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Святой </a:t>
            </a:r>
            <a:r>
              <a:rPr lang="ru-RU" sz="1900" b="1" i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Дух</a:t>
            </a:r>
            <a:r>
              <a:rPr lang="ru-RU" sz="19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 словами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означающими "</a:t>
            </a:r>
            <a:r>
              <a:rPr lang="ru-RU" sz="1900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нежный и приятный ветерок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 именно в силу того, что </a:t>
            </a:r>
            <a:r>
              <a:rPr lang="ru-RU" sz="19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греческие, 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латинские </a:t>
            </a:r>
            <a:r>
              <a:rPr lang="ru-RU" sz="19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слова для духа и души: </a:t>
            </a:r>
            <a:r>
              <a:rPr lang="ru-RU" sz="1900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pneuma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1900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anima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1900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spiritus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9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 сначала </a:t>
            </a:r>
            <a:r>
              <a:rPr lang="ru-RU" sz="19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означали просто вдыхаемый воздух или </a:t>
            </a:r>
            <a:r>
              <a:rPr lang="ru-RU" sz="190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ветер.</a:t>
            </a:r>
            <a:r>
              <a:rPr lang="ru-RU" sz="1900" smtClean="0">
                <a:solidFill>
                  <a:srgbClr val="002060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endParaRPr lang="ru-RU" sz="1900">
              <a:solidFill>
                <a:srgbClr val="002060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6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5" y="149123"/>
            <a:ext cx="4641273" cy="446619"/>
          </a:xfrm>
        </p:spPr>
        <p:txBody>
          <a:bodyPr>
            <a:noAutofit/>
          </a:bodyPr>
          <a:lstStyle/>
          <a:p>
            <a:pPr algn="ctr"/>
            <a:r>
              <a:rPr lang="ru-RU" sz="2600">
                <a:solidFill>
                  <a:srgbClr val="0070C0"/>
                </a:solidFill>
              </a:rPr>
              <a:t>Свобода  ПОЛЁТА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783" y="1"/>
            <a:ext cx="7822324" cy="6858000"/>
          </a:xfrm>
        </p:spPr>
        <p:txBody>
          <a:bodyPr>
            <a:normAutofit fontScale="92500" lnSpcReduction="10000"/>
          </a:bodyPr>
          <a:lstStyle/>
          <a:p>
            <a:pPr indent="449580" algn="just">
              <a:spcBef>
                <a:spcPts val="0"/>
              </a:spcBef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Идея света и воздушного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простора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воплощается в ещё одном древнем символе Неба —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птице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В мифах демиурги нередко начинают творение с создания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птиц, как индейский </a:t>
            </a:r>
            <a:r>
              <a:rPr lang="ru-RU" b="1" i="1" smtClean="0">
                <a:latin typeface="Arial" panose="020B0604020202020204" pitchFamily="34" charset="0"/>
                <a:ea typeface="Calibri" panose="020F0502020204030204" pitchFamily="34" charset="0"/>
              </a:rPr>
              <a:t>Чимингагуа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(и птицу напоминает библейский Дух над пус-тынными водами). </a:t>
            </a:r>
            <a:r>
              <a:rPr lang="ru-RU" smtClean="0">
                <a:latin typeface="Arial" panose="020B0604020202020204" pitchFamily="34" charset="0"/>
                <a:ea typeface="MS Mincho" panose="02020609040205080304" pitchFamily="49" charset="-128"/>
              </a:rPr>
              <a:t>Полинезийский </a:t>
            </a:r>
            <a:r>
              <a:rPr lang="ru-RU" b="1" i="1" err="1">
                <a:latin typeface="Arial" panose="020B0604020202020204" pitchFamily="34" charset="0"/>
                <a:ea typeface="MS Mincho" panose="02020609040205080304" pitchFamily="49" charset="-128"/>
              </a:rPr>
              <a:t>Тангароа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 на заре времён сотворил птицу, которая летала над волнами, пока он не </a:t>
            </a:r>
            <a:r>
              <a:rPr lang="ru-RU" smtClean="0">
                <a:latin typeface="Arial" panose="020B0604020202020204" pitchFamily="34" charset="0"/>
                <a:ea typeface="MS Mincho" panose="02020609040205080304" pitchFamily="49" charset="-128"/>
              </a:rPr>
              <a:t>бро-сил 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в море камень, </a:t>
            </a:r>
            <a:r>
              <a:rPr lang="ru-RU" smtClean="0">
                <a:latin typeface="Arial" panose="020B0604020202020204" pitchFamily="34" charset="0"/>
                <a:ea typeface="MS Mincho" panose="02020609040205080304" pitchFamily="49" charset="-128"/>
              </a:rPr>
              <a:t>ставший главным островом Полинезии.</a:t>
            </a:r>
            <a:endParaRPr lang="ru-RU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Bef>
                <a:spcPts val="0"/>
              </a:spcBef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В мифах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южноамер.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индейцев творец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Омам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сам имеет облик птицы, как и демиург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Маке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Маке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острова Пасхи,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кому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был посвящён культ птиц: первого, кто доплыл до острова и нашёл птичье яйцо, на руках: по воздуху, относили в особое место, где он жил год, воплощая верховного бога. Его именем назван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дальняя малая планета </a:t>
            </a:r>
            <a:r>
              <a:rPr lang="ru-RU" i="1" u="sng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Makemake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(306 лет, 1500 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км)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Мифы о сотворении мира птицей есть и в фольклоре народов восточной Европы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indent="449580" algn="just"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В древнем мире было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распространено гадание по полёту,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крику,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активности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птиц: ведь информация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должна прийти с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неба.</a:t>
            </a:r>
            <a:endParaRPr lang="ru-RU">
              <a:solidFill>
                <a:schemeClr val="tx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Образ птицы иллюстрирует ещё одну идею, связанную с Небом – идею </a:t>
            </a:r>
            <a:r>
              <a:rPr lang="ru-RU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свободы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как безграничного движения.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 этой архетипической связи образов восходит обычай ловить птиц, чтобы потом выпустить их на волю.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Мы говорим: 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полёт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мысли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полёт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вдохновения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что возвращает к идее творения на светлом просторе.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9" y="720437"/>
            <a:ext cx="4086053" cy="58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3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7109"/>
            <a:ext cx="8734119" cy="3383962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А в христианстве птицы света – это крылатые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ангелы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И таков же наш образ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души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Мысля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свободными дух и душу, человечество и их представляло летающими, подобно птицам. До наших дней дожило представление, что душа после смерти возносится на небо.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Иллюстрация этого – также магический полёт шамана. Как показал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М.Элиаде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полёту нередко помогают упавшие с Неба камни, нередко блестящие: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кристаллы, хрусталь, кварц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символизирующие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застывший небесный свет.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Кристаллы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использовались и в обрядах посвящения. В.Я.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Пропп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связывает с ними образ хрустального гроба в сказках.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5465" y="185977"/>
            <a:ext cx="8408654" cy="433955"/>
          </a:xfrm>
        </p:spPr>
        <p:txBody>
          <a:bodyPr>
            <a:noAutofit/>
          </a:bodyPr>
          <a:lstStyle/>
          <a:p>
            <a:pPr algn="ctr"/>
            <a:r>
              <a:rPr lang="ru-RU" sz="2800">
                <a:solidFill>
                  <a:srgbClr val="0070C0"/>
                </a:solidFill>
              </a:rPr>
              <a:t>ДУША КАК ЧАСТЬ НЕБЕСНОГО СВЕТА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9" y="3875600"/>
            <a:ext cx="2487535" cy="2670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12" y="309967"/>
            <a:ext cx="3122085" cy="3145866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952484" y="3806835"/>
            <a:ext cx="8965713" cy="291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Полёт сквозь пространства и миры — основа духовного. В рамках материальной зависимости духовное исчезает (сложно совместить духовность профессий священника, психолога, астролога с материальным вознаграждением их труда: последнее нередко перевешивает).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Духовность кажется эфемерной, если нет свободного полёта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не ограниченного временем и средствами.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Известное произведение Ричарда Баха «Чайка Джонатан Ливингстон» использует образ полёта как символ духовности. Одна из причин его популярности – опора на всем понятный архетип.</a:t>
            </a:r>
            <a:r>
              <a:rPr lang="ru-RU" sz="14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5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58" y="240795"/>
            <a:ext cx="5561606" cy="1510513"/>
          </a:xfrm>
        </p:spPr>
        <p:txBody>
          <a:bodyPr>
            <a:normAutofit fontScale="90000"/>
          </a:bodyPr>
          <a:lstStyle/>
          <a:p>
            <a:pPr algn="ctr"/>
            <a:r>
              <a:rPr lang="ru-RU">
                <a:solidFill>
                  <a:srgbClr val="00B0F0"/>
                </a:solidFill>
              </a:rPr>
              <a:t>СВЕТ ДЕЛАЕТ ВОЗМОЖНЫМ </a:t>
            </a:r>
            <a:r>
              <a:rPr lang="ru-RU" smtClean="0">
                <a:solidFill>
                  <a:srgbClr val="00B0F0"/>
                </a:solidFill>
              </a:rPr>
              <a:t>ВИДЕНИЕ</a:t>
            </a:r>
            <a:br>
              <a:rPr lang="ru-RU" smtClean="0">
                <a:solidFill>
                  <a:srgbClr val="00B0F0"/>
                </a:solidFill>
              </a:rPr>
            </a:br>
            <a:r>
              <a:rPr lang="ru-RU" smtClean="0">
                <a:solidFill>
                  <a:srgbClr val="00B0F0"/>
                </a:solidFill>
              </a:rPr>
              <a:t>И ВСЕВИДЕНИЕ</a:t>
            </a:r>
            <a:endParaRPr lang="ru-RU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764" y="101313"/>
            <a:ext cx="6462793" cy="6748941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Это ещё одна простая архетипическая идея,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заключенная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в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пра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-индоевропейском корне *</a:t>
            </a:r>
            <a:r>
              <a:rPr lang="en-US" b="1" i="1" err="1">
                <a:latin typeface="Arial" panose="020B0604020202020204" pitchFamily="34" charset="0"/>
                <a:ea typeface="Calibri" panose="020F0502020204030204" pitchFamily="34" charset="0"/>
              </a:rPr>
              <a:t>lewk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-со значением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распространяющего света: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от него ведут начало греческое «</a:t>
            </a:r>
            <a:r>
              <a:rPr lang="en-US" i="1" err="1">
                <a:latin typeface="Arial" panose="020B0604020202020204" pitchFamily="34" charset="0"/>
                <a:ea typeface="Calibri" panose="020F0502020204030204" pitchFamily="34" charset="0"/>
              </a:rPr>
              <a:t>leukos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», латинское «</a:t>
            </a:r>
            <a:r>
              <a:rPr lang="en-US" i="1">
                <a:latin typeface="Arial" panose="020B0604020202020204" pitchFamily="34" charset="0"/>
                <a:ea typeface="Calibri" panose="020F0502020204030204" pitchFamily="34" charset="0"/>
              </a:rPr>
              <a:t>lux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», английское «</a:t>
            </a:r>
            <a:r>
              <a:rPr lang="en-US" i="1">
                <a:latin typeface="Arial" panose="020B0604020202020204" pitchFamily="34" charset="0"/>
                <a:ea typeface="Calibri" panose="020F0502020204030204" pitchFamily="34" charset="0"/>
              </a:rPr>
              <a:t>light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 и «</a:t>
            </a:r>
            <a:r>
              <a:rPr lang="en-US" i="1">
                <a:latin typeface="Arial" panose="020B0604020202020204" pitchFamily="34" charset="0"/>
                <a:ea typeface="Calibri" panose="020F0502020204030204" pitchFamily="34" charset="0"/>
              </a:rPr>
              <a:t>look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 (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видеть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), немецкое «</a:t>
            </a:r>
            <a:r>
              <a:rPr lang="en-US" i="1" err="1">
                <a:latin typeface="Arial" panose="020B0604020202020204" pitchFamily="34" charset="0"/>
                <a:ea typeface="Calibri" panose="020F0502020204030204" pitchFamily="34" charset="0"/>
              </a:rPr>
              <a:t>licht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», наши слова «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луч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 и «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Луна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».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Светила часто предстают глазами небес. </a:t>
            </a:r>
          </a:p>
          <a:p>
            <a:pPr indent="449580" algn="just"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Наши слова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«свет»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и «светила» происходят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от другого корня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*</a:t>
            </a:r>
            <a:r>
              <a:rPr lang="en-US" b="1" i="1" err="1">
                <a:latin typeface="Arial" panose="020B0604020202020204" pitchFamily="34" charset="0"/>
                <a:ea typeface="Calibri" panose="020F0502020204030204" pitchFamily="34" charset="0"/>
              </a:rPr>
              <a:t>swel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(«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гореть, мерцать»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) или </a:t>
            </a:r>
            <a:r>
              <a:rPr lang="en-US" b="1" i="1" err="1">
                <a:latin typeface="Arial" panose="020B0604020202020204" pitchFamily="34" charset="0"/>
                <a:ea typeface="Calibri" panose="020F0502020204030204" pitchFamily="34" charset="0"/>
              </a:rPr>
              <a:t>sel</a:t>
            </a:r>
            <a:r>
              <a:rPr lang="en-US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(«</a:t>
            </a:r>
            <a:r>
              <a:rPr lang="ru-RU" i="1" smtClean="0">
                <a:latin typeface="Arial" panose="020B0604020202020204" pitchFamily="34" charset="0"/>
                <a:ea typeface="Calibri" panose="020F0502020204030204" pitchFamily="34" charset="0"/>
              </a:rPr>
              <a:t>луч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»),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к которому восходит слово «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солнце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 в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и.е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языках (и в русском, лат. «</a:t>
            </a:r>
            <a:r>
              <a:rPr lang="en-US" i="1">
                <a:latin typeface="Arial" panose="020B0604020202020204" pitchFamily="34" charset="0"/>
                <a:ea typeface="Calibri" panose="020F0502020204030204" pitchFamily="34" charset="0"/>
              </a:rPr>
              <a:t>sol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»,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балт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«</a:t>
            </a:r>
            <a:r>
              <a:rPr lang="en-US" i="1" err="1">
                <a:latin typeface="Arial" panose="020B0604020202020204" pitchFamily="34" charset="0"/>
                <a:ea typeface="Calibri" panose="020F0502020204030204" pitchFamily="34" charset="0"/>
              </a:rPr>
              <a:t>Saule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»)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греческие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имена всевидящего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Гелиоса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-солнца и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Селены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-Луны (а также и 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Елена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),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имя ведического бога солнца </a:t>
            </a:r>
            <a:r>
              <a:rPr lang="ru-RU" b="1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Сурьи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авестийское понятие </a:t>
            </a:r>
            <a:r>
              <a:rPr lang="ru-RU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хварна</a:t>
            </a:r>
            <a:r>
              <a:rPr lang="ru-RU" b="1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фарна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солнечный свет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=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сияние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личности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имя русского солнечного бога </a:t>
            </a:r>
            <a:r>
              <a:rPr lang="ru-RU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Хорса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(от которого наше слово «хорошо»),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санскритский небесный рай </a:t>
            </a:r>
            <a:r>
              <a:rPr lang="ru-RU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Сварга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имя русского бога Неба </a:t>
            </a:r>
            <a:r>
              <a:rPr lang="ru-RU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Сварога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0" y="1952786"/>
            <a:ext cx="5403803" cy="44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5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2" y="239181"/>
            <a:ext cx="8534400" cy="446619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0" cy="6835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96453" y="975063"/>
            <a:ext cx="76780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Итак, согласно этой архетипической семантике,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 светом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связываются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понятие о </a:t>
            </a:r>
            <a:r>
              <a:rPr lang="ru-RU" sz="2000" b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пространстве, просторе, движении вперёд, перспективе, свободе, полёте, бесконечности, поиске неведомого, интуиции</a:t>
            </a:r>
            <a:r>
              <a:rPr lang="ru-RU" sz="2000" b="1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видении, </a:t>
            </a:r>
            <a:r>
              <a:rPr lang="ru-RU" sz="2000" b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пробуждении мысли и </a:t>
            </a:r>
            <a:r>
              <a:rPr lang="ru-RU" sz="2000" b="1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творческих озарениях -</a:t>
            </a:r>
            <a:endParaRPr lang="ru-RU" sz="2000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тем, что астрология 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соотносит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 Водолеем, знаком идей и будущих перспектив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       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который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считается самым светоносным в Зодиаке</a:t>
            </a:r>
            <a:r>
              <a:rPr lang="ru-RU" sz="2000" smtClean="0">
                <a:solidFill>
                  <a:srgbClr val="FFFF9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         </a:t>
            </a:r>
            <a:r>
              <a:rPr lang="ru-RU" sz="200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Понятно</a:t>
            </a:r>
            <a:r>
              <a:rPr lang="ru-RU" sz="2000" smtClean="0">
                <a:solidFill>
                  <a:srgbClr val="FFFF9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почему: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это то время года, когда на фоне 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тёмной зимы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световой день заметно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увеличивается,  а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белые сугробы и голубые равнины земли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становятся похожими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 небо с лёгкими горами его облаков.</a:t>
            </a:r>
            <a:r>
              <a:rPr lang="ru-RU" sz="14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людях, родившихся в это время, тоже порой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есть 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что-то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неземное, ангельское: открытость дружбе,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альтруизм, 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любовь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к свободе и </a:t>
            </a:r>
            <a:r>
              <a:rPr lang="ru-RU" sz="2000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несвязанность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условностями матери-ального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существования.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0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151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0" y="433954"/>
            <a:ext cx="11921067" cy="6434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44958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Религии были внимательны к этому процессу поляризации, разрабатывая понятие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озарения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и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просветления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Ему и служил аскетизм, отвергая тяжесть  тёмной материи ради лёгкостью светлого духа, чтобы сделать его явным.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Open Sans" panose="020B0606030504020204" pitchFamily="34" charset="0"/>
              <a:ea typeface="Calibri" panose="020F0502020204030204" pitchFamily="34" charset="0"/>
              <a:cs typeface="+mn-cs"/>
            </a:endParaRPr>
          </a:p>
          <a:p>
            <a:pPr lvl="0" indent="449580" algn="just">
              <a:lnSpc>
                <a:spcPct val="110000"/>
              </a:lnSpc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 христианстве учение об </a:t>
            </a: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озарении </a:t>
            </a:r>
            <a:r>
              <a:rPr lang="ru-RU" b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b="1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просветлении: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b="1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illuminatio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ведёт начало от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Августина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354-430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). Свет для него синоним истины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Он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считал, что душа человека хранит все истины, но они становятся явными для нас, только когда Бог озаряет душу внутренним светом, подобно тому, как солнечный свет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делает видимыми невидимые во тьме предметы. (В этом учении виден отголосок теории Платона об этом мире как пещере, где люди живут во тьме и видят только тени истинных вещей – неоплатонизм влиял на формирование христианских идей влиял неоплатонизм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).</a:t>
            </a: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44958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Когда после принятия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догматов церкви (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325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 и борьбы с ересями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сковывающей личную духовную инициативу, в христианстве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возродилось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желание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духовных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откровений, оно вновь обратилось к образу света. </a:t>
            </a:r>
          </a:p>
          <a:p>
            <a:pPr marL="285750" marR="0" lvl="0" indent="449580" algn="just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Яркий пример этого – учение </a:t>
            </a:r>
            <a:r>
              <a:rPr kumimoji="0" lang="ru-RU" sz="20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Симеона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Нового Богослова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949-1022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 о видении божественного света как главной цели подвижничества.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Оно имеет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предысторию в сочинениях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Григория Богослова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Максима Исповедника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и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Исаака Сирина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Бог в явлении человеку есть свет: “нематериальный”, “простой и </a:t>
            </a:r>
            <a:r>
              <a:rPr kumimoji="0" lang="ru-RU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безвидный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бестелесный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неделимый”, за пределом слов и любых категорий материи и формы,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оформленный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лишь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невыразимой красотой”. Он невидим для телесных глаз, но его можно видеть “очами ума”, или “очами души”. Он преображает ум, душу и тело: при созерцании света «тело 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твое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просияет, душа же... будет блистать подобно Богу». «Бог есть свет, и с кем Он соединится, тем уделяет, по мере очищения, от своего сияния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».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285750" marR="0" lvl="0" indent="44958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ru-RU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Это основное откровение христианства основано на Преображении Христа на горе Фавор.</a:t>
            </a:r>
            <a:endParaRPr lang="ru-RU">
              <a:solidFill>
                <a:prstClr val="white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5821" y="-19086"/>
            <a:ext cx="11380357" cy="4721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СВЕТ</a:t>
            </a:r>
            <a:r>
              <a:rPr kumimoji="0" lang="en-US" sz="2800" b="0" i="0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ru-RU" sz="2800" b="0" i="0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откровени</a:t>
            </a:r>
            <a:r>
              <a:rPr lang="ru-RU" sz="2800">
                <a:solidFill>
                  <a:prstClr val="white"/>
                </a:solidFill>
                <a:latin typeface="Century Gothic" panose="020B0502020202020204"/>
              </a:rPr>
              <a:t>Я</a:t>
            </a:r>
            <a:endParaRPr kumimoji="0" lang="ru-RU" sz="2800" b="0" i="0" u="none" strike="noStrike" kern="1200" cap="all" spc="0" normalizeH="0" baseline="0" noProof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036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847" y="260108"/>
            <a:ext cx="6952407" cy="472126"/>
          </a:xfrm>
        </p:spPr>
        <p:txBody>
          <a:bodyPr>
            <a:normAutofit fontScale="90000"/>
          </a:bodyPr>
          <a:lstStyle/>
          <a:p>
            <a:pPr algn="ctr"/>
            <a:r>
              <a:rPr lang="ru-RU">
                <a:solidFill>
                  <a:srgbClr val="7030A0"/>
                </a:solidFill>
              </a:rPr>
              <a:t>ДИСПУТЫ О ФАВОРСКОМ СВЕТЕ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35" y="914123"/>
            <a:ext cx="6810517" cy="1713337"/>
          </a:xfrm>
        </p:spPr>
      </p:pic>
      <p:sp>
        <p:nvSpPr>
          <p:cNvPr id="7" name="Прямоугольник 6"/>
          <p:cNvSpPr/>
          <p:nvPr/>
        </p:nvSpPr>
        <p:spPr>
          <a:xfrm>
            <a:off x="126128" y="2852809"/>
            <a:ext cx="119029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 XI в. мистическая волна византийской культуры уступает тенденции объяснить духовный опыт, и развивается схоластика. В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XIII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XIV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вв. мистический опыт исихазма (повторение молитвы, приводящее к видению Бога) противопоставляется философской тенденции осмысления и обсуждения познания, центральный момент этого – диспуты о Фаворском Свете (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1336-1341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). </a:t>
            </a:r>
          </a:p>
          <a:p>
            <a:pPr marL="0" marR="0" lvl="0" indent="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Теолог и философ </a:t>
            </a:r>
            <a:r>
              <a:rPr kumimoji="0" lang="ru-RU" sz="20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Варлаам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Калабрийский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ок.1290-1348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), впоследствии католический епископ, в полемике с исихастами написал сочинение, где доказывал, что свет, воссиявший на горе Фавор, 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тварный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и не являет полноты божества: при жизни возможно лишь символическое видение непостижимого Бога. Противостоявший ему в споре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Григорий </a:t>
            </a:r>
            <a:r>
              <a:rPr kumimoji="0" lang="ru-RU" sz="20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Палама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1296-1359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), ныне православный святой, отвечал ему, что «созерцание выше логоса», озарение и «познание вечного света» превосходит разум как «неведение, превышающее знание». Мудрость апостолов не достигается наукой, но является даром благодати Духа Святого. Свет – 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нетварная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божественная энергия, к которой может приобщаться человек, а через неё – и к божественной полноте.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09" y="260108"/>
            <a:ext cx="2103302" cy="249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5676" y="307207"/>
            <a:ext cx="2499577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8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743" y="94369"/>
            <a:ext cx="11513513" cy="472126"/>
          </a:xfrm>
        </p:spPr>
        <p:txBody>
          <a:bodyPr>
            <a:normAutofit fontScale="90000"/>
          </a:bodyPr>
          <a:lstStyle/>
          <a:p>
            <a:pPr algn="ctr"/>
            <a:r>
              <a:rPr lang="ru-RU">
                <a:solidFill>
                  <a:srgbClr val="00B0F0"/>
                </a:solidFill>
              </a:rPr>
              <a:t>СВЕТ ОЗАРЕНИЯ И СВЕТ ЗНАНИЯ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92021"/>
            <a:ext cx="11948161" cy="3089379"/>
          </a:xfrm>
        </p:spPr>
        <p:txBody>
          <a:bodyPr>
            <a:normAutofit/>
          </a:bodyPr>
          <a:lstStyle/>
          <a:p>
            <a:pPr lvl="0" indent="449580"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Наше слово «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святой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 того же корня, что  «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светлый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 (по той же логике, как 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нимб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однокоренное к слову 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небо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Латинское «</a:t>
            </a:r>
            <a:r>
              <a:rPr lang="en-US" b="1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sanctus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 восходит к </a:t>
            </a:r>
            <a:r>
              <a:rPr lang="ru-RU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праиндоевр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b="1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saq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«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ограждать; защищать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». Русское слово по происхождению более </a:t>
            </a:r>
            <a:r>
              <a:rPr lang="ru-RU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архетипично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Через </a:t>
            </a:r>
            <a:r>
              <a:rPr lang="ru-RU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архетипичность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понятия света мы скорее примем позицию Григория </a:t>
            </a:r>
            <a:r>
              <a:rPr lang="ru-RU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Паламы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lvl="0" indent="449580"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Озарение мысли, ассоциируемое со светом или вспышкой молнии, – спонтанность творческой интуиции (Уран), а не последовательность рационального знания (Сатурн, Церера, Меркурий). Центр его – в правом полушарии (образном, а не логическом).</a:t>
            </a:r>
          </a:p>
          <a:p>
            <a:pPr lvl="0" indent="449580"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Тем не менее от последующей эпохи Возрождения и Нового времени мы унаследовали метафору «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 знания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», на которое был перенесён акцент от света мистических откровений.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2643064"/>
            <a:ext cx="11886257" cy="692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44958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79" y="3627120"/>
            <a:ext cx="2302286" cy="296829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761784" y="3427307"/>
            <a:ext cx="6381057" cy="340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44958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Характерно, что п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ервые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открытия в физике (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Роджер Бэкон, 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1214-1292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 касались оптики, распространения луча и разложения света в цветовой спектр.  </a:t>
            </a:r>
          </a:p>
          <a:p>
            <a:pPr marL="285750" marR="0" lvl="0" indent="44958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Методолог науки Нового времени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Френсис Бэкон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1561-1626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) использовал понятие «светоносных опытов» (кроме «плодоносных»).</a:t>
            </a:r>
          </a:p>
          <a:p>
            <a:pPr marL="285750" marR="0" lvl="0" indent="44958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Характерно название последующей эпохи - эпоха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Просвещения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Или пословица: «Ученье – свет, а 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неученье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- тьма». 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Open Sans" panose="020B0606030504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040" y="3552876"/>
            <a:ext cx="2423161" cy="30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2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99" y="-37798"/>
            <a:ext cx="8980688" cy="1109853"/>
          </a:xfrm>
        </p:spPr>
        <p:txBody>
          <a:bodyPr>
            <a:noAutofit/>
          </a:bodyPr>
          <a:lstStyle/>
          <a:p>
            <a:pPr algn="ctr"/>
            <a:r>
              <a:rPr lang="ru-RU" sz="280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ФЕНОМЕНЫ СВЕТА </a:t>
            </a:r>
            <a:br>
              <a:rPr lang="ru-RU" sz="280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280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КАК СИМВОЛЫ ДУХОВНЫХ ЯВЛЕНИЙ</a:t>
            </a:r>
            <a:endParaRPr lang="ru-RU" sz="280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40887"/>
            <a:ext cx="9162787" cy="5823310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Образ света включает разные феномены (</a:t>
            </a:r>
            <a:r>
              <a:rPr lang="ru-RU" b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луч, искры огня и звёзд, молния, радуга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и др.), которым мифология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придает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форму идей. В культуре они становятся метафорами (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метаформами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) духовных явлений – настолько привычными нам, что даже не требуют объяснений.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Яркий представитель немецкого мистицизма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Мейстер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Экхарт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800">
                <a:latin typeface="Arial" panose="020B0604020202020204" pitchFamily="34" charset="0"/>
                <a:ea typeface="Calibri" panose="020F0502020204030204" pitchFamily="34" charset="0"/>
              </a:rPr>
              <a:t>(ок.1260 - ок.1328)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говорил о сердцевине сущности человека как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искре</a:t>
            </a:r>
            <a:r>
              <a:rPr lang="ru-RU" sz="18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души</a:t>
            </a:r>
            <a:r>
              <a:rPr lang="ru-RU" sz="18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(«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scintilla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animae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  <a:r>
              <a:rPr lang="ru-RU" sz="180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из которой в душе рождается Бог. Вещи в мире  подобны лучам света, не существующим без источника света, они относятся к Богу как свет к огню.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Еврейский теолог </a:t>
            </a:r>
            <a:r>
              <a:rPr lang="ru-RU" b="1" i="1" err="1" smtClean="0">
                <a:latin typeface="Arial" panose="020B0604020202020204" pitchFamily="34" charset="0"/>
                <a:ea typeface="Calibri" panose="020F0502020204030204" pitchFamily="34" charset="0"/>
              </a:rPr>
              <a:t>Маймонид</a:t>
            </a:r>
            <a:r>
              <a:rPr lang="ru-RU" b="1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1800" i="1">
                <a:latin typeface="Arial" panose="020B0604020202020204" pitchFamily="34" charset="0"/>
                <a:ea typeface="Calibri" panose="020F0502020204030204" pitchFamily="34" charset="0"/>
              </a:rPr>
              <a:t>1135-1204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ru-RU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который </a:t>
            </a:r>
            <a:r>
              <a:rPr lang="ru-RU" err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каббалистику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соединял с философией Аристотеля)</a:t>
            </a:r>
            <a:r>
              <a:rPr lang="ru-RU" sz="18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писал, что </a:t>
            </a:r>
            <a:r>
              <a:rPr lang="ru-RU" sz="2400">
                <a:latin typeface="Arial" panose="020B0604020202020204" pitchFamily="34" charset="0"/>
                <a:ea typeface="Calibri" panose="020F0502020204030204" pitchFamily="34" charset="0"/>
              </a:rPr>
              <a:t>и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стина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просветляющая человека, напоминает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вспышку молнии</a:t>
            </a:r>
            <a:r>
              <a:rPr lang="ru-RU" sz="240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мифологии олицетворение вспышки молнии – </a:t>
            </a:r>
            <a:r>
              <a:rPr lang="ru-RU" b="1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Астеропа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— это одна из плеяд, дочь Атланта или царевна, владевшая локоном медузы Горгоны, который помогал ей отпугивать врагов.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Есть астероид </a:t>
            </a:r>
            <a:r>
              <a:rPr lang="ru-RU" i="1" u="sng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Астеропа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который может символизировать образ молнии — и шире света, отпугивающего силы тьмы.</a:t>
            </a: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292" y="268811"/>
            <a:ext cx="2535227" cy="3281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292" y="3752720"/>
            <a:ext cx="2517866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5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222" y="102102"/>
            <a:ext cx="11352141" cy="560918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solidFill>
                  <a:srgbClr val="00B0F0"/>
                </a:solidFill>
                <a:ea typeface="Calibri" panose="020F0502020204030204" pitchFamily="34" charset="0"/>
              </a:rPr>
              <a:t>СВЕТЛОЕ НЕБО КАК ЕДИНЫЙ БОГ</a:t>
            </a:r>
            <a:endParaRPr lang="ru-RU" sz="280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6671" y="663020"/>
            <a:ext cx="9020013" cy="5093357"/>
          </a:xfrm>
        </p:spPr>
        <p:txBody>
          <a:bodyPr>
            <a:normAutofit/>
          </a:bodyPr>
          <a:lstStyle/>
          <a:p>
            <a:pPr indent="449580" algn="just">
              <a:spcBef>
                <a:spcPts val="0"/>
              </a:spcBef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Свет ясного неба – универсальный образ Бога в мифологическом сознании всех мировых культур. С ним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связан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первичный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монотеизм, существовавший до многобожия (согласно </a:t>
            </a:r>
            <a:r>
              <a:rPr lang="ru-RU" i="1" err="1" smtClean="0">
                <a:latin typeface="Arial" panose="020B0604020202020204" pitchFamily="34" charset="0"/>
                <a:ea typeface="Calibri" panose="020F0502020204030204" pitchFamily="34" charset="0"/>
              </a:rPr>
              <a:t>Ф.Шеллингу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i="1" smtClean="0">
                <a:latin typeface="Arial" panose="020B0604020202020204" pitchFamily="34" charset="0"/>
                <a:ea typeface="Calibri" panose="020F0502020204030204" pitchFamily="34" charset="0"/>
              </a:rPr>
              <a:t>и </a:t>
            </a:r>
            <a:r>
              <a:rPr lang="ru-RU" i="1" err="1" smtClean="0">
                <a:latin typeface="Arial" panose="020B0604020202020204" pitchFamily="34" charset="0"/>
                <a:ea typeface="Calibri" panose="020F0502020204030204" pitchFamily="34" charset="0"/>
              </a:rPr>
              <a:t>В.Соловьеву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  <a:endParaRPr lang="en-US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Слово "бог" в индоевропейских языках (в романских: лат. </a:t>
            </a:r>
            <a:r>
              <a:rPr lang="en-US" i="1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deus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франц. </a:t>
            </a:r>
            <a:r>
              <a:rPr lang="en-US" i="1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Dieu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греческом (</a:t>
            </a:r>
            <a:r>
              <a:rPr lang="ru-RU" i="1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theos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), индийском и др.) ведёт начало от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и.е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корня </a:t>
            </a:r>
            <a:r>
              <a:rPr lang="ru-RU" b="1" i="1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deiwо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обозначающего </a:t>
            </a:r>
            <a:r>
              <a:rPr lang="ru-RU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сияющее ясное небо, свет дня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откуда происходит и наше слово «</a:t>
            </a:r>
            <a:r>
              <a:rPr lang="ru-RU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день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 (английское «</a:t>
            </a:r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day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»).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К этому корню восходят имена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праиндоевропейского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Дейвоса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греческого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Зевса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римского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Януса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ru-RU" i="1" err="1">
                <a:latin typeface="Arial" panose="020B0604020202020204" pitchFamily="34" charset="0"/>
                <a:ea typeface="Calibri" panose="020F0502020204030204" pitchFamily="34" charset="0"/>
              </a:rPr>
              <a:t>Диануса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),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Юпитера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от </a:t>
            </a:r>
            <a:r>
              <a:rPr lang="ru-RU" i="1" err="1">
                <a:latin typeface="Arial" panose="020B0604020202020204" pitchFamily="34" charset="0"/>
                <a:ea typeface="Calibri" panose="020F0502020204030204" pitchFamily="34" charset="0"/>
              </a:rPr>
              <a:t>Jovis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/</a:t>
            </a:r>
            <a:r>
              <a:rPr lang="ru-RU" i="1" err="1">
                <a:latin typeface="Arial" panose="020B0604020202020204" pitchFamily="34" charset="0"/>
                <a:ea typeface="Calibri" panose="020F0502020204030204" pitchFamily="34" charset="0"/>
              </a:rPr>
              <a:t>Diovis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i="1" err="1">
                <a:latin typeface="Arial" panose="020B0604020202020204" pitchFamily="34" charset="0"/>
                <a:ea typeface="Calibri" panose="020F0502020204030204" pitchFamily="34" charset="0"/>
              </a:rPr>
              <a:t>Pater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"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отец света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"),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индийского </a:t>
            </a:r>
            <a:r>
              <a:rPr lang="ru-RU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Дьяуса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другое имя которого </a:t>
            </a:r>
            <a:r>
              <a:rPr lang="ru-RU" i="1" err="1">
                <a:latin typeface="Arial" panose="020B0604020202020204" pitchFamily="34" charset="0"/>
                <a:ea typeface="Calibri" panose="020F0502020204030204" pitchFamily="34" charset="0"/>
              </a:rPr>
              <a:t>Прахабса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: «сияние»;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балтийского </a:t>
            </a:r>
            <a:r>
              <a:rPr lang="ru-RU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Диеваса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германского </a:t>
            </a:r>
            <a:r>
              <a:rPr lang="ru-RU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Тиу</a:t>
            </a:r>
            <a:r>
              <a:rPr lang="ru-RU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/</a:t>
            </a:r>
            <a:r>
              <a:rPr lang="ru-RU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Тюра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хеттского </a:t>
            </a:r>
            <a:r>
              <a:rPr lang="ru-RU" i="1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Шиу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/Зива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и других небесных богов.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7" y="938480"/>
            <a:ext cx="2754049" cy="4560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13" y="5874319"/>
            <a:ext cx="9382557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0" y="2527071"/>
            <a:ext cx="5915679" cy="4264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indent="0" algn="just">
              <a:spcAft>
                <a:spcPts val="0"/>
              </a:spcAft>
              <a:buClr>
                <a:prstClr val="white"/>
              </a:buClr>
              <a:buNone/>
            </a:pP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79"/>
            <a:ext cx="12192000" cy="68580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67564" y="617704"/>
            <a:ext cx="10830911" cy="6173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 Небо не только несёт свет, оно порой предстаёт пугающим, посылает ураганы, смерчи и другие стихийные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явления. </a:t>
            </a: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корня </a:t>
            </a:r>
            <a:r>
              <a:rPr lang="ru-RU" b="1" i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deiwо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(«светлое 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небо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") ведёт начало не только слово «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бог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 (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”</a:t>
            </a:r>
            <a:r>
              <a:rPr lang="en-US" i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deus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"), но и слово 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дьявол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".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русском языке от корня небесного света произошли слова: 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диво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 ("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удивление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"— эмоция планеты Уран),— и 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дикий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". </a:t>
            </a: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endParaRPr lang="ru-RU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греческом этот корень породил слово </a:t>
            </a:r>
            <a:r>
              <a:rPr lang="ru-RU" i="1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din</a:t>
            </a:r>
            <a:r>
              <a:rPr lang="ru-RU" i="1" u="sng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— 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вихрь, смерч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", как и другое слово с </a:t>
            </a:r>
            <a:r>
              <a:rPr lang="ru-RU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водолейским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значением: </a:t>
            </a:r>
            <a:r>
              <a:rPr lang="ru-RU" i="1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diz</a:t>
            </a:r>
            <a:r>
              <a:rPr lang="ru-RU" i="1" u="sng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ru-RU" i="1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mai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— 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искать, исследовать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стараться понять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". </a:t>
            </a:r>
            <a:endParaRPr lang="ru-RU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пути поиска человеческая мысль неизбежно сталкивается с полярностями мира. И когда что-то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открывается,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освещая мир ярким светом, где-то, как опора этого процесса, скрывается тьма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" y="126377"/>
            <a:ext cx="12192000" cy="4721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ФЕНОМЕНЫ СВЕТА КАК СИМВОЛЫ ДУХОВНЫХ ЯВЛЕНИЙ</a:t>
            </a:r>
            <a:endParaRPr lang="ru-RU" sz="24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60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4659"/>
            <a:ext cx="12192000" cy="472126"/>
          </a:xfrm>
        </p:spPr>
        <p:txBody>
          <a:bodyPr>
            <a:normAutofit/>
          </a:bodyPr>
          <a:lstStyle/>
          <a:p>
            <a:pPr algn="ctr"/>
            <a:r>
              <a:rPr lang="ru-RU" sz="24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ФЕНОМЕНЫ СВЕТА КАК СИМВОЛЫ ДУХОВНЫХ ЯВЛЕНИЙ</a:t>
            </a:r>
            <a:endParaRPr lang="ru-RU" sz="240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2527071"/>
            <a:ext cx="5915679" cy="4264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indent="0" algn="just">
              <a:spcAft>
                <a:spcPts val="0"/>
              </a:spcAft>
              <a:buClr>
                <a:prstClr val="white"/>
              </a:buClr>
              <a:buNone/>
            </a:pP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3" y="744179"/>
            <a:ext cx="5212936" cy="3755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08" y="756166"/>
            <a:ext cx="5211678" cy="3730002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68013" y="4659285"/>
            <a:ext cx="11351173" cy="1903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Так совпало, что связано со значением света и имя </a:t>
            </a:r>
            <a:r>
              <a:rPr lang="ru-RU" b="1" i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Люцифер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изначально «несущая свет» от названия утренней звезды Венеры, почитаемой богини любви, с которой сражался за власть бог иудеев, стремясь придать ей негативную коннотацию. </a:t>
            </a:r>
          </a:p>
          <a:p>
            <a:pPr indent="449580" algn="just">
              <a:spcAft>
                <a:spcPts val="0"/>
              </a:spcAft>
            </a:pP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Есть астероиды </a:t>
            </a:r>
            <a:r>
              <a:rPr lang="ru-RU" b="1" i="1" u="sng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Люцифер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который в нашей культуре, видимо, покамест обозначает падшего ангела и врага человеческого рода, а не звезду восхода. Есть и астероид </a:t>
            </a:r>
            <a:r>
              <a:rPr lang="ru-RU" b="1" i="1" u="sng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Гесперия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в честь вечерней звезды, обозначающей красоту вечернего заката.</a:t>
            </a: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6572" y="175393"/>
            <a:ext cx="5702532" cy="707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СТИХИЙНОСТЬ И </a:t>
            </a:r>
            <a:br>
              <a:rPr lang="ru-RU" sz="24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24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АМБИВАЛЕНТНОСТЬ </a:t>
            </a:r>
            <a:r>
              <a:rPr lang="ru-RU" sz="24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СВЕТА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6289" y="945931"/>
            <a:ext cx="6194161" cy="5671002"/>
          </a:xfrm>
        </p:spPr>
        <p:txBody>
          <a:bodyPr>
            <a:normAutofit/>
          </a:bodyPr>
          <a:lstStyle/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Народы не молятся первому из творцов: и наш нынешний образ Бога имеет в основе архетип приближенного к людям бога дождя как посредника между Небом и Землёй, царя богов как воплощение общества и его законов. Люди не молятся также и свету.</a:t>
            </a: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Times New Roman" panose="02020603050405020304" pitchFamily="18" charset="0"/>
              </a:rPr>
              <a:t>Значение 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света амбивалентно. Греческий Уран породил</a:t>
            </a:r>
            <a:r>
              <a:rPr lang="ru-RU" b="1" i="1">
                <a:latin typeface="Arial" panose="020B0604020202020204" pitchFamily="34" charset="0"/>
                <a:ea typeface="Times New Roman" panose="02020603050405020304" pitchFamily="18" charset="0"/>
              </a:rPr>
              <a:t> титанов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, имя которых восходит к </a:t>
            </a:r>
            <a:r>
              <a:rPr lang="ru-RU" err="1">
                <a:latin typeface="Arial" panose="020B0604020202020204" pitchFamily="34" charset="0"/>
                <a:ea typeface="Times New Roman" panose="02020603050405020304" pitchFamily="18" charset="0"/>
              </a:rPr>
              <a:t>и.е.корню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b="1" i="1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cueit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 ("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свет</a:t>
            </a:r>
            <a:r>
              <a:rPr lang="ru-RU" i="1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белый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") и родственно русским словам "</a:t>
            </a:r>
            <a:r>
              <a:rPr lang="ru-RU" i="1">
                <a:latin typeface="Arial" panose="020B0604020202020204" pitchFamily="34" charset="0"/>
                <a:ea typeface="Times New Roman" panose="02020603050405020304" pitchFamily="18" charset="0"/>
              </a:rPr>
              <a:t>свет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" и "</a:t>
            </a:r>
            <a:r>
              <a:rPr lang="ru-RU" i="1">
                <a:latin typeface="Arial" panose="020B0604020202020204" pitchFamily="34" charset="0"/>
                <a:ea typeface="Times New Roman" panose="02020603050405020304" pitchFamily="18" charset="0"/>
              </a:rPr>
              <a:t>цвет</a:t>
            </a:r>
            <a:r>
              <a:rPr lang="ru-RU">
                <a:latin typeface="Arial" panose="020B0604020202020204" pitchFamily="34" charset="0"/>
                <a:ea typeface="Times New Roman" panose="02020603050405020304" pitchFamily="18" charset="0"/>
              </a:rPr>
              <a:t>", что говорит об их изначально небесной природе. </a:t>
            </a: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 одного из титанов, Кроноса, произошли поколения небожителей, создавших эту материальную Вселенную, о чём напоминает астероид </a:t>
            </a:r>
            <a:r>
              <a:rPr lang="ru-RU" b="1" i="1" u="sng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Tитания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однако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стихийная дикая природа титанов вовлекла их в сражение с богами устроенного мира, и они были низвергнуты Зевсом в Тартар. </a:t>
            </a:r>
            <a:endParaRPr lang="ru-RU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2" y="349146"/>
            <a:ext cx="5234691" cy="57524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68921" y="6151428"/>
            <a:ext cx="284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algn="just" defTabSz="457200">
              <a:spcBef>
                <a:spcPts val="200"/>
              </a:spcBef>
              <a:buClr>
                <a:prstClr val="white"/>
              </a:buClr>
              <a:buSzPct val="80000"/>
            </a:pPr>
            <a:r>
              <a:rPr lang="ru-RU" err="1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Титаномахия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Рубенса</a:t>
            </a:r>
            <a:endParaRPr lang="ru-RU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62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5581"/>
            <a:ext cx="12192000" cy="472126"/>
          </a:xfrm>
        </p:spPr>
        <p:txBody>
          <a:bodyPr>
            <a:normAutofit/>
          </a:bodyPr>
          <a:lstStyle/>
          <a:p>
            <a:pPr algn="ctr"/>
            <a:r>
              <a:rPr lang="ru-RU" sz="24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ФЕНОМЕНЫ СВЕТА КАК СИМВОЛЫ ДУХОВНЫХ </a:t>
            </a:r>
            <a:r>
              <a:rPr lang="ru-RU" sz="24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ЯВЛЕНИЙ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5113" y="1397668"/>
            <a:ext cx="5522211" cy="4138611"/>
          </a:xfrm>
        </p:spPr>
        <p:txBody>
          <a:bodyPr>
            <a:normAutofit/>
          </a:bodyPr>
          <a:lstStyle/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Явившись в своём истинном свете </a:t>
            </a: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</a:rPr>
              <a:t>молнии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Зевс сжигает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Семелу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По легенде эта богиня Земли - а позже смертная, которую полюбил 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Зевс,- попросила </a:t>
            </a:r>
            <a:r>
              <a:rPr lang="ru-RU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небесного бога 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явить свой истинный облик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Громовержец предстал перед ней в блистании молний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, испепеливших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её.</a:t>
            </a:r>
          </a:p>
          <a:p>
            <a:pPr indent="449580" algn="just">
              <a:spcBef>
                <a:spcPts val="200"/>
              </a:spcBef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Однако Зевс успел выхватить из пламени ребёнка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Семелы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: так появился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Дионис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– бог вина и духовного преображения, подобного трансформации винограда в нетленное вино.</a:t>
            </a:r>
            <a:endParaRPr lang="ru-RU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1" y="1415720"/>
            <a:ext cx="6098699" cy="4020799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536279"/>
            <a:ext cx="11713779" cy="109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Есть астероид </a:t>
            </a:r>
            <a:r>
              <a:rPr lang="ru-RU" i="1" u="sng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Семела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символизирующий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 самоотверженность познания, срывающего с истины покровы, хранящие жизнь,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и астероид </a:t>
            </a:r>
            <a:r>
              <a:rPr lang="ru-RU" i="1" u="sng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Дионис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обозначающий, кроме вина, экстаз духовных трансформаций.</a:t>
            </a: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601089"/>
            <a:ext cx="11981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ts val="2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Феномены света стихийны, непредсказуемы и порой </a:t>
            </a: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опасны – особенно 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смыкаясь с </a:t>
            </a: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семан-тикой 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огня. </a:t>
            </a: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Если верить закону аналогий, как опасна вспышка молнии, так опасны и озарения.</a:t>
            </a:r>
            <a:endParaRPr lang="ru-RU" sz="2000">
              <a:solidFill>
                <a:srgbClr val="146194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67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0093" y="562306"/>
            <a:ext cx="5728818" cy="2389034"/>
          </a:xfrm>
        </p:spPr>
        <p:txBody>
          <a:bodyPr>
            <a:normAutofit lnSpcReduction="10000"/>
          </a:bodyPr>
          <a:lstStyle/>
          <a:p>
            <a:pPr lvl="0" indent="449580" algn="just">
              <a:spcAft>
                <a:spcPts val="0"/>
              </a:spcAft>
            </a:pP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 том, что и с 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солнцем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шутить нельзя, говорят 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всем известные мифы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 </a:t>
            </a:r>
            <a:r>
              <a:rPr lang="ru-RU" b="1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Фаэтоне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</a:t>
            </a:r>
            <a:r>
              <a:rPr lang="ru-RU" b="1" i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Икаре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Юноша </a:t>
            </a:r>
            <a:r>
              <a:rPr lang="ru-RU" b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Фаэтон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(«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сияющий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»)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взялся управлять колесницей 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Гелиоса,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 не смог сдержать 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коней. Упряжка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приблизилась к 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земле и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начались пожары, 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остановила их лишь </a:t>
            </a:r>
            <a:r>
              <a:rPr lang="ru-RU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молния Зевса, пронзившая возничего</a:t>
            </a:r>
            <a:r>
              <a:rPr lang="ru-RU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61" y="562306"/>
            <a:ext cx="5761765" cy="29541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87" y="3516431"/>
            <a:ext cx="880473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449580" algn="just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Фаэтоном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порой называют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несформировавшуюся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планету между Марсом и Юпитером, где ныне расположен пояс астероидов, который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символизирует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астероид </a:t>
            </a:r>
            <a:r>
              <a:rPr lang="ru-RU" sz="2000" b="1" i="1" u="sng" smtClean="0">
                <a:latin typeface="Arial" panose="020B0604020202020204" pitchFamily="34" charset="0"/>
                <a:ea typeface="Calibri" panose="020F0502020204030204" pitchFamily="34" charset="0"/>
              </a:rPr>
              <a:t>Фаэтон</a:t>
            </a:r>
            <a:r>
              <a:rPr lang="ru-RU" sz="2000" b="1" i="1" u="sng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как и пожары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безрассудство. </a:t>
            </a:r>
            <a:endParaRPr lang="ru-RU" sz="2000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lvl="0" indent="449580" algn="just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 </a:t>
            </a:r>
            <a:r>
              <a:rPr lang="ru-RU" sz="2000" b="1" i="1" smtClean="0">
                <a:latin typeface="Arial" panose="020B0604020202020204" pitchFamily="34" charset="0"/>
                <a:ea typeface="Calibri" panose="020F0502020204030204" pitchFamily="34" charset="0"/>
              </a:rPr>
              <a:t>Икар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слишком близко подлетел к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светилу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 искусственных крыльях,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сделанных его отцом-Дедалом, чтобы они улетели из плена. Скреплявший перья их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воск расплавился, и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юноша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упал в океан. </a:t>
            </a:r>
            <a:endParaRPr lang="ru-RU" sz="2000" smtClean="0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Астероид </a:t>
            </a:r>
            <a:r>
              <a:rPr lang="ru-RU" sz="2000" b="1" i="1" u="sng" smtClean="0">
                <a:latin typeface="Arial" panose="020B0604020202020204" pitchFamily="34" charset="0"/>
                <a:ea typeface="Calibri" panose="020F0502020204030204" pitchFamily="34" charset="0"/>
              </a:rPr>
              <a:t>Икар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обозначает опасность в воздухе и отмечен в гороскопах лётчиков и людей, совершивших прыжки и падение с высоты.</a:t>
            </a:r>
            <a:endParaRPr lang="ru-RU" sz="2000">
              <a:solidFill>
                <a:srgbClr val="FFFF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76" y="2976836"/>
            <a:ext cx="2883368" cy="34349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87" y="42851"/>
            <a:ext cx="1218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cap="all">
                <a:ln w="3175" cmpd="sng"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>ФЕНОМЕНЫ СВЕТА КАК СИМВОЛЫ ДУХОВНЫХ </a:t>
            </a:r>
            <a:r>
              <a:rPr lang="ru-RU" sz="2200" cap="all" smtClean="0">
                <a:ln w="3175" cmpd="sng"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>ЯВЛЕНИЙ: ОПАСНОСТЬ ОГНЯ</a:t>
            </a:r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1076899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3"/>
            <a:ext cx="12192000" cy="6860113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0" y="537468"/>
            <a:ext cx="11770821" cy="627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Даже радуга, мифологический образ которой – мост в небеса и связь Неба и Земли (это значение может иметь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астероид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b="1" i="1" u="sng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Iris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кроме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прямого обозначения природного 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феномена и разложения света в спектр),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мифах не всегда несёт благо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Мифологическое сознание смущала её </a:t>
            </a:r>
            <a:r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непредсказуемость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ru-RU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Для древних греков радуга 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Ирида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—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посредница между богами и людьми — спускалась</a:t>
            </a:r>
            <a:r>
              <a:rPr lang="ru-RU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Зевсом с небес как пурпурный знак войны и бури</a:t>
            </a:r>
            <a:r>
              <a:rPr lang="ru-RU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ru-RU">
              <a:solidFill>
                <a:schemeClr val="bg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 новозеландскому мифу радуга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также родилась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из бури и напала на отца деревьев Тане-</a:t>
            </a:r>
            <a:r>
              <a:rPr lang="ru-RU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Магуту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расколов его ствол пополам и рассыпав по земле изломанные ветви. </a:t>
            </a:r>
            <a:endParaRPr lang="ru-RU">
              <a:solidFill>
                <a:schemeClr val="tx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Бирме считалось, что дух радуги, спускаясь к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воде напиться, нередко уносит с собой в небеса</a:t>
            </a:r>
            <a:r>
              <a:rPr lang="ru-RU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души людей</a:t>
            </a:r>
            <a:r>
              <a:rPr lang="ru-RU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они</a:t>
            </a:r>
            <a:r>
              <a:rPr lang="ru-RU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тогда</a:t>
            </a:r>
            <a:r>
              <a:rPr lang="ru-RU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погибают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внезапной или насильственной смертью (а именно такую смерть в гороскопе может обозначить планета Уран). </a:t>
            </a:r>
            <a:endParaRPr lang="ru-RU">
              <a:solidFill>
                <a:schemeClr val="tx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Африке радуга тоже символизирует возможную опасность или болезнь. Зулусы считают, что о её приближении сигнализируют змеи (традиционно имеющие отношение к дождю), и если она коснётся человека, с ним что-нибудь случится. </a:t>
            </a:r>
            <a:endParaRPr lang="ru-RU">
              <a:solidFill>
                <a:schemeClr val="tx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позитиве радужный мост в небеса олицетворял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скандинавский </a:t>
            </a:r>
            <a:r>
              <a:rPr lang="ru-RU" b="1" i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Хеймдалль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страж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богов и хранитель мирового древа, соединявшего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Небо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Землю. Это — "светлейший из асов",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родственник индийских асуров,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который предвидит будущее подобно </a:t>
            </a:r>
            <a:r>
              <a:rPr lang="ru-RU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ванам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(изначально,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дэванам),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аналогичным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индийским девам-богам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>
              <a:solidFill>
                <a:schemeClr val="tx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09903" y="145593"/>
            <a:ext cx="11272345" cy="472126"/>
          </a:xfrm>
        </p:spPr>
        <p:txBody>
          <a:bodyPr>
            <a:noAutofit/>
          </a:bodyPr>
          <a:lstStyle/>
          <a:p>
            <a:pPr algn="ctr"/>
            <a:r>
              <a:rPr lang="ru-RU" sz="2800" smtClean="0"/>
              <a:t>НепредсказумАЯ АРКА РАДУГИ </a:t>
            </a:r>
            <a:r>
              <a:rPr lang="ru-RU" sz="2800"/>
              <a:t>–мост в небеса </a:t>
            </a:r>
          </a:p>
        </p:txBody>
      </p:sp>
    </p:spTree>
    <p:extLst>
      <p:ext uri="{BB962C8B-B14F-4D97-AF65-F5344CB8AC3E}">
        <p14:creationId xmlns:p14="http://schemas.microsoft.com/office/powerpoint/2010/main" val="425265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110" y="8724"/>
            <a:ext cx="8922530" cy="799562"/>
          </a:xfrm>
        </p:spPr>
        <p:txBody>
          <a:bodyPr>
            <a:noAutofit/>
          </a:bodyPr>
          <a:lstStyle/>
          <a:p>
            <a:pPr algn="ctr"/>
            <a:r>
              <a:rPr lang="ru-RU" sz="24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ФЕНОМЕНЫ СВЕТА КАК СИМВОЛЫ ДУХОВНЫХ ЯВЛЕНИЙ: </a:t>
            </a:r>
            <a:r>
              <a:rPr lang="ru-RU" sz="24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ПРЕОБРАЖЕНИЕ ОГНЯ В СВЕТ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3076" y="729456"/>
            <a:ext cx="6923165" cy="3012396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Уже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греческие мифы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о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Семеле, Фаэтоне и Икаре показывают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что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истинная природа феноменов света опасна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для привычного окультуренного земного бытия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Ведь источник света – огонь. 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Свет ассоциируется с благом, но огонь страшит. В мифах часто именно огонь совершенно правильно мыслится изначальной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материей. Эта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идея переходит в греческую философию: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Гераклит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считал, что всё произошло из огня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0" y="842219"/>
            <a:ext cx="4358597" cy="2736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3633890"/>
            <a:ext cx="118262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>
                <a:solidFill>
                  <a:srgbClr val="FFEFE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христианстве или исламе видение Бога считалось опасным. Оно может оказаться последним опытом </a:t>
            </a:r>
            <a:r>
              <a:rPr lang="ru-RU" sz="2000" smtClean="0">
                <a:solidFill>
                  <a:srgbClr val="FFEFE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ru-RU" sz="2000" b="1" i="1" smtClean="0">
                <a:solidFill>
                  <a:srgbClr val="FFEFE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Августин</a:t>
            </a:r>
            <a:r>
              <a:rPr lang="ru-RU" sz="2000" smtClean="0">
                <a:solidFill>
                  <a:srgbClr val="FFEFE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>
                <a:solidFill>
                  <a:srgbClr val="FFEFE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обращается к Богу: «Умру я, не умру, но не скрывай от меня лицо своё». Ученики Христа на горе Фавор не могут вынести его сияния. Чем ближе к истоку, тем более свет приближается к огню как своему основанию. Вспомним библейское: «Кто вблизи Меня, вблизи огня». Или: «…ибо Бог твой – огонь пожирающий он».</a:t>
            </a:r>
            <a:endParaRPr lang="ru-RU" sz="2000">
              <a:solidFill>
                <a:srgbClr val="FFEFEF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</a:rPr>
              <a:t>В индийской мифологии боги-девы (от </a:t>
            </a:r>
            <a:r>
              <a:rPr lang="en-US" sz="2000" b="1" i="1">
                <a:latin typeface="Arial" panose="020B0604020202020204" pitchFamily="34" charset="0"/>
                <a:ea typeface="Calibri" panose="020F0502020204030204" pitchFamily="34" charset="0"/>
              </a:rPr>
              <a:t>deiwo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</a:rPr>
              <a:t>– “</a:t>
            </a:r>
            <a:r>
              <a:rPr lang="ru-RU" sz="2000" i="1">
                <a:latin typeface="Arial" panose="020B0604020202020204" pitchFamily="34" charset="0"/>
                <a:ea typeface="Calibri" panose="020F0502020204030204" pitchFamily="34" charset="0"/>
              </a:rPr>
              <a:t>ясное небо”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</a:rPr>
              <a:t>) противопоставлены асурам (от ‘</a:t>
            </a:r>
            <a:r>
              <a:rPr lang="en-US" sz="2000" b="1" i="1">
                <a:latin typeface="Arial" panose="020B0604020202020204" pitchFamily="34" charset="0"/>
                <a:ea typeface="Calibri" panose="020F0502020204030204" pitchFamily="34" charset="0"/>
              </a:rPr>
              <a:t>asa </a:t>
            </a:r>
            <a:r>
              <a:rPr lang="ru-RU" sz="2000" b="1" i="1">
                <a:latin typeface="Arial" panose="020B0604020202020204" pitchFamily="34" charset="0"/>
                <a:ea typeface="Calibri" panose="020F0502020204030204" pitchFamily="34" charset="0"/>
              </a:rPr>
              <a:t>– “огонь”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</a:rPr>
              <a:t>). Именно асуры – первоначальные хозяева земли, а боги – пришельцы, их победившие. Свет сражается с огнём, чтобы изначальный, опасный для человека огонь стал светом, обозначающим только хорошее</a:t>
            </a:r>
            <a:r>
              <a:rPr lang="ru-RU" sz="20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</a:rPr>
              <a:t>В этом суть духовных процессов и в последующих религиях. </a:t>
            </a:r>
            <a:endParaRPr lang="ru-RU" sz="2000">
              <a:solidFill>
                <a:schemeClr val="tx2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70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636" y="7568"/>
            <a:ext cx="9984162" cy="472126"/>
          </a:xfrm>
        </p:spPr>
        <p:txBody>
          <a:bodyPr>
            <a:noAutofit/>
          </a:bodyPr>
          <a:lstStyle/>
          <a:p>
            <a:pPr algn="ctr"/>
            <a:r>
              <a:rPr lang="ru-RU" sz="24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СПОНТАННОСТЬ ДУХОВНЫХ ЯВЛЕНИЙ И СВОБОДА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448" y="1844566"/>
            <a:ext cx="9359154" cy="4959179"/>
          </a:xfrm>
        </p:spPr>
        <p:txBody>
          <a:bodyPr>
            <a:normAutofit fontScale="92500" lnSpcReduction="10000"/>
          </a:bodyPr>
          <a:lstStyle/>
          <a:p>
            <a:pPr indent="449580" algn="just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Однако как интуиция стихийна, так и духовные феномены спонтанны: человечество не умеет до конца ими управлять.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Они приводят в напряжение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психику и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могут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вызывать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непривычные, труднопереносимые состояния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. Поэтому и судьба великих творцов часто трагична. </a:t>
            </a:r>
          </a:p>
          <a:p>
            <a:pPr indent="449580" algn="just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Тем не менее принципиальная неуправлямость духовными явлениями – благо, как гарантия человеческой свободы, которую нельзя ограничить.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Как писал </a:t>
            </a:r>
            <a:r>
              <a:rPr lang="ru-RU" b="1" i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Ницше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«Над всеми вещами стоит Небо-случай, небо-невинность, небо-неожиданность, небо-задор». </a:t>
            </a:r>
          </a:p>
          <a:p>
            <a:pPr indent="449580" algn="just">
              <a:spcAft>
                <a:spcPts val="0"/>
              </a:spcAft>
            </a:pP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Для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русских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даже религиозных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философов понятие свободы –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ключевое. </a:t>
            </a:r>
            <a:r>
              <a:rPr lang="ru-RU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 </a:t>
            </a: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том, что свет божественной любви невозможен без свободы, писал </a:t>
            </a:r>
            <a:r>
              <a:rPr lang="ru-RU" b="1" i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Павел Флоренский</a:t>
            </a: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У него есть интересные работы о метафизике света в иконописи, о свете лиц как даре святости, и о едином божественном свете, который становится многоцветьем в мире.</a:t>
            </a:r>
            <a:endParaRPr lang="ru-RU">
              <a:solidFill>
                <a:schemeClr val="tx2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Для </a:t>
            </a:r>
            <a:r>
              <a:rPr lang="ru-RU" b="1" i="1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Н. Бердяева</a:t>
            </a:r>
            <a:r>
              <a:rPr lang="ru-RU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свобода коренится в бездне, которая первичнее света и тьмы она существует до Бога, и самого Бога делает изменяющимся. Бог создаёт человека свободным: именно свобода – то, что делает человека вполне человеком. И только в духовной свободе на человека падает свет</a:t>
            </a:r>
            <a:r>
              <a:rPr lang="ru-RU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>
              <a:solidFill>
                <a:schemeClr val="tx2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821D4A-4687-1E23-C085-E212872E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156" y="4991380"/>
            <a:ext cx="2235599" cy="1681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3449" y="424572"/>
            <a:ext cx="1201733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Сначала огонь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даже может не обжигать, как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пасхальный огонь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Иерусалиме.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 если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первичная энергия начинает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процесс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творения, что заложено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её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природе, то трансформация может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идти болезненно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(откуда христианская идея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греха)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хотя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должна идти светло. Христос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сказал,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что Его путь – лёгкий и радостный, к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чему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надо вернуться,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этому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очень помогает водолейский альтруизм, спасающий от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жёсткости эго 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(как </a:t>
            </a:r>
            <a:r>
              <a:rPr lang="ru-RU" sz="19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считал Водолей-священник Павел Флоренский</a:t>
            </a:r>
            <a:r>
              <a:rPr lang="ru-RU" sz="19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Я! – это и есть грех). </a:t>
            </a:r>
            <a:endParaRPr lang="ru-RU" sz="1900">
              <a:solidFill>
                <a:srgbClr val="146194">
                  <a:lumMod val="75000"/>
                </a:srgbClr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156" y="1947312"/>
            <a:ext cx="2213516" cy="29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93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" y="392467"/>
            <a:ext cx="5287418" cy="472126"/>
          </a:xfrm>
        </p:spPr>
        <p:txBody>
          <a:bodyPr>
            <a:normAutofit fontScale="90000"/>
          </a:bodyPr>
          <a:lstStyle/>
          <a:p>
            <a:pPr algn="ctr"/>
            <a:r>
              <a:rPr lang="ru-RU">
                <a:solidFill>
                  <a:srgbClr val="00B0F0"/>
                </a:solidFill>
              </a:rPr>
              <a:t>Астероиды света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4666" y="0"/>
            <a:ext cx="7199284" cy="6858000"/>
          </a:xfrm>
        </p:spPr>
        <p:txBody>
          <a:bodyPr>
            <a:normAutofit lnSpcReduction="10000"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Как мы увидим явления света в гороскопе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</a:p>
          <a:p>
            <a:pPr indent="449580" algn="just">
              <a:spcAft>
                <a:spcPts val="0"/>
              </a:spcAft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 Кроме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упомянутых выше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Тейи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-света дня, Адити-безграничности,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Астеропы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-молнии, Ириды-радуги,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Семелы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 и Фаэтона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, где свет становится огнём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, Люцифер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и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Гесперии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есть ещё ряд астероидов, связанных с темой света и раскрывающих грани архетипа Водолея.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Например, германский бог Неба </a:t>
            </a:r>
            <a:r>
              <a:rPr lang="ru-RU" b="1" i="1" err="1">
                <a:latin typeface="Arial" panose="020B0604020202020204" pitchFamily="34" charset="0"/>
                <a:ea typeface="Calibri" panose="020F0502020204030204" pitchFamily="34" charset="0"/>
              </a:rPr>
              <a:t>Тюр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имя которого происходит от корня свет. Миф описывает его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водолейский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альтруизм: чтобы сковать волшебной цепью чудовищного пса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Фернира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опасного для мира богов, он положил свою руку в его пасть в залог того, что цепь не волшебная, и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пес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откусил её, когда понял, что ему не разорвать оковы.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Это также 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Люмен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(свет – можно вспомнить «иллюминацию» Августина), </a:t>
            </a:r>
          </a:p>
          <a:p>
            <a:pPr indent="449580" algn="just">
              <a:spcAft>
                <a:spcPts val="0"/>
              </a:spcAft>
            </a:pPr>
            <a:r>
              <a:rPr lang="ru-RU" b="1" i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Эфра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(эфир, «светящийся воздух»), </a:t>
            </a:r>
          </a:p>
          <a:p>
            <a:pPr indent="449580" algn="just">
              <a:spcAft>
                <a:spcPts val="0"/>
              </a:spcAft>
            </a:pP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Аура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(спектр света и работа с астральным телом, спектр света показывает также астероид </a:t>
            </a:r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Цвет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),</a:t>
            </a:r>
            <a:r>
              <a:rPr lang="ru-RU" b="1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indent="449580" algn="just">
              <a:spcAft>
                <a:spcPts val="0"/>
              </a:spcAft>
            </a:pPr>
            <a:r>
              <a:rPr lang="ru-RU" b="1" i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Самадхи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(просветление).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Их можно использовать в астрологии для интерпретации духовных явлений.</a:t>
            </a:r>
            <a:endParaRPr lang="ru-RU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34" y="1257060"/>
            <a:ext cx="4355932" cy="46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1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90800" y="225893"/>
            <a:ext cx="94945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Сейчас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астероид 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Адити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(=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Infinitum)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который может символизировать и данную конференцию,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против Урана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это мешает почувствовать светлый простор безграничности, грядущий при вхождении Плутона в Водолей. </a:t>
            </a:r>
          </a:p>
          <a:p>
            <a:pPr marL="285750" marR="0" lvl="0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Люмен-свет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тригоне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к Сатурну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также за ограничения, правда в соединении с астероидом 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Цвет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что усиливает внимание к цветовым явлениям.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0500" y="2168459"/>
            <a:ext cx="81381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При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это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на Плутоне </a:t>
            </a:r>
            <a:r>
              <a:rPr kumimoji="0" lang="ru-RU" sz="20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Семела</a:t>
            </a:r>
            <a:r>
              <a:rPr kumimoji="0" lang="ru-RU" sz="2000" b="0" i="1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что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акцентирует внимание на опасностях, связанных с феноменом света.</a:t>
            </a:r>
          </a:p>
          <a:p>
            <a:pPr marL="742950" marR="0" lvl="1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В точном соединении 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Урания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и </a:t>
            </a:r>
            <a:r>
              <a:rPr kumimoji="0" lang="ru-RU" sz="2000" b="1" i="1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Сциенция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(наука) обращает к научности астрологии. А также 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Аура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(светящийся воздух) и </a:t>
            </a:r>
            <a:r>
              <a:rPr kumimoji="0" lang="ru-RU" sz="2000" b="1" i="1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Старгейзер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(звездочёт).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01640" y="383612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Русский же астероид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Звездочёт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сейчас в соединении с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астероидом 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Россия (!)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что говорит об активизации русской астрологии.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9689"/>
            <a:ext cx="11597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Солнце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на 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Психее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дни конференции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акцентирует роль психологии для астрологии.</a:t>
            </a:r>
          </a:p>
          <a:p>
            <a:pPr marL="285750" marR="0" lvl="0" indent="4495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Уран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в соединении с </a:t>
            </a:r>
            <a:r>
              <a:rPr kumimoji="0" lang="ru-RU" sz="2000" b="1" i="1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Абстрактой</a:t>
            </a: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нацеливает также на а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б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страктное знание.</a:t>
            </a:r>
            <a:endParaRPr kumimoji="0" lang="ru-RU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5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1" y="239181"/>
            <a:ext cx="11136767" cy="283333"/>
          </a:xfrm>
        </p:spPr>
        <p:txBody>
          <a:bodyPr>
            <a:noAutofit/>
          </a:bodyPr>
          <a:lstStyle/>
          <a:p>
            <a:pPr algn="ctr"/>
            <a:r>
              <a:rPr lang="ru-RU" sz="2800">
                <a:solidFill>
                  <a:srgbClr val="0070C0"/>
                </a:solidFill>
              </a:rPr>
              <a:t>МИГРАЦИИ ДРЕВНИХ ЛЮДЕЙ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912" y="5569530"/>
            <a:ext cx="11553145" cy="1085850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Этот архетип, укоренённый в нашей психике, породили первые </a:t>
            </a:r>
            <a:r>
              <a:rPr lang="ru-RU" b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миграции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людей по земным просторам после выхода из лесной ниши. Пока первые люди заселяли пространства Земли, светлое небо было гарантом хорошей погоды и предупреждало об опасности.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03" y="606066"/>
            <a:ext cx="9627281" cy="49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42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61851" y="352695"/>
            <a:ext cx="3929149" cy="8512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err="1">
                <a:solidFill>
                  <a:srgbClr val="0070C0"/>
                </a:solidFill>
              </a:rPr>
              <a:t>СтИХИ</a:t>
            </a:r>
            <a:r>
              <a:rPr lang="ru-RU" b="1">
                <a:solidFill>
                  <a:srgbClr val="0070C0"/>
                </a:solidFill>
              </a:rPr>
              <a:t> О СВЕТЕ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240" y="1432560"/>
            <a:ext cx="4739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b="1" i="1" cap="small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Герман Гессе</a:t>
            </a:r>
          </a:p>
          <a:p>
            <a:pPr indent="449580">
              <a:spcAft>
                <a:spcPts val="0"/>
              </a:spcAft>
            </a:pPr>
            <a:endParaRPr lang="ru-RU" sz="2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Горний </a:t>
            </a:r>
            <a:r>
              <a:rPr lang="ru-RU" sz="2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! Дыханьем Бога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Дольний мир и тьма согреты,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Краски — это ввысь дорога,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Бог есть мир в сиянье цвета.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 и тьма, тепло и холод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красках явят свой порядок,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Мир, встревожен и расколот,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Вспыхнет спектром новых радуг.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Так в душе у нас искрится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То мученьем, то блаженством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Горний </a:t>
            </a:r>
            <a:r>
              <a:rPr lang="ru-RU" sz="2000" b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... А мы сторицей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Солнца славим совершенство.</a:t>
            </a:r>
            <a:endParaRPr lang="ru-RU" sz="2000">
              <a:solidFill>
                <a:srgbClr val="FFFFCC"/>
              </a:solidFill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9880" y="322215"/>
            <a:ext cx="553212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cap="small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Максимильян</a:t>
            </a:r>
            <a:r>
              <a:rPr lang="ru-RU" sz="2400" b="1" i="1" cap="small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Волошин </a:t>
            </a:r>
          </a:p>
          <a:p>
            <a:pPr>
              <a:spcAft>
                <a:spcPts val="0"/>
              </a:spcAft>
            </a:pPr>
            <a:r>
              <a:rPr lang="ru-RU" sz="2400" cap="small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Венок сонетов «</a:t>
            </a:r>
            <a:r>
              <a:rPr lang="ru-RU" sz="2400" cap="small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Corona</a:t>
            </a:r>
            <a:r>
              <a:rPr lang="ru-RU" sz="2400" cap="small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400" cap="small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Astralis</a:t>
            </a:r>
            <a:r>
              <a:rPr lang="ru-RU" sz="2400" cap="small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</a:p>
          <a:p>
            <a:pPr>
              <a:spcAft>
                <a:spcPts val="0"/>
              </a:spcAft>
            </a:pPr>
            <a:endParaRPr lang="ru-RU" sz="12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мирах любви неверные кометы,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Сквозь горних сфер мерцающий стожар —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Клубы огня, мятущийся пожар,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Вселенских бурь блуждающие светы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Мы вдаль </a:t>
            </a:r>
            <a:r>
              <a:rPr lang="ru-RU" sz="200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несем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 Пусть </a:t>
            </a:r>
            <a:r>
              <a:rPr lang="ru-RU" sz="200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темные</a:t>
            </a: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планеты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нас видят меч грозящих миру кар,-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Мы правим путь свой к солнцу, как Икар, 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Плащом ветров и пламенем одеты.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 — странные,- его коснувшись, прочь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Стремим свой бег: от солнца снова в ночь —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Вдаль, по путям парабол безвозвратных…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Слепой мятеж наш дерзкий дух стремит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багровой тьме закатов незакатных… </a:t>
            </a:r>
            <a:endParaRPr lang="ru-RU" sz="2000">
              <a:solidFill>
                <a:srgbClr val="FFFFCC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Закрыт нам путь проверенных орбит!</a:t>
            </a:r>
            <a:endParaRPr lang="ru-RU" sz="2000">
              <a:solidFill>
                <a:srgbClr val="FFFFCC"/>
              </a:solidFill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148" y="3383280"/>
            <a:ext cx="2022633" cy="3018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298" y="390525"/>
            <a:ext cx="2024283" cy="21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9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571211" y="191343"/>
            <a:ext cx="2024149" cy="21553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err="1">
                <a:solidFill>
                  <a:srgbClr val="0070C0"/>
                </a:solidFill>
              </a:rPr>
              <a:t>СтИХИ</a:t>
            </a:r>
            <a:r>
              <a:rPr lang="ru-RU" sz="4000" b="1">
                <a:solidFill>
                  <a:srgbClr val="0070C0"/>
                </a:solidFill>
              </a:rPr>
              <a:t> О СВЕТЕ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904" y="624840"/>
            <a:ext cx="560693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Федор</a:t>
            </a:r>
            <a:r>
              <a:rPr lang="ru-RU" sz="2400" b="1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Сологуб </a:t>
            </a:r>
          </a:p>
          <a:p>
            <a:pPr>
              <a:spcAft>
                <a:spcPts val="0"/>
              </a:spcAft>
            </a:pPr>
            <a:endParaRPr lang="ru-RU" sz="2400" b="1" i="1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(к Козерогу и </a:t>
            </a:r>
          </a:p>
          <a:p>
            <a:pPr>
              <a:spcAft>
                <a:spcPts val="0"/>
              </a:spcAft>
            </a:pPr>
            <a:r>
              <a:rPr lang="ru-RU" sz="2000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концу Плутона в Козероге)</a:t>
            </a:r>
            <a:endParaRPr lang="ru-RU" sz="20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31313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Белая тьма созидает предметы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 обольщает меня.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Жадно ищу я душою просветы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область нетленного дня.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Кто же внесёт в заточенье земное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Светоч, пугающий тьму?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Скоро ль бессмертное, сердцу родное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свете его я пойму?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solidFill>
                  <a:srgbClr val="31313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Или навек нерушима преграда 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Белой, обманчивой тьмы, 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И бесконечно томиться мне надо, 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И не уйти из тюрьмы?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4560" y="2788920"/>
            <a:ext cx="582168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Игорь Северянин</a:t>
            </a:r>
            <a:r>
              <a:rPr lang="ru-RU" sz="24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lvl="0" algn="ctr"/>
            <a:r>
              <a:rPr lang="ru-RU" sz="2400" b="1" i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 свете тьмы</a:t>
            </a:r>
            <a:endParaRPr lang="ru-RU" sz="2400">
              <a:solidFill>
                <a:srgbClr val="0070C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endParaRPr lang="ru-RU" sz="2000">
              <a:solidFill>
                <a:srgbClr val="31313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Мы — </a:t>
            </a:r>
            <a:r>
              <a:rPr lang="ru-RU" sz="200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извервэненные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 душой </a:t>
            </a:r>
            <a:r>
              <a:rPr lang="ru-RU" sz="200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изустреченною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Лунно-направленные у нас умы.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Тоны фиолетовые и тени сумеречные </a:t>
            </a:r>
            <a:endParaRPr lang="ru-RU" sz="2000">
              <a:solidFill>
                <a:srgbClr val="002060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Мечтой болезненной так любим мы. </a:t>
            </a:r>
          </a:p>
          <a:p>
            <a:pPr lvl="0"/>
            <a:endParaRPr lang="ru-RU" sz="2000">
              <a:solidFill>
                <a:prstClr val="white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Пускай упадочные, но мы — величественные, 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Пускай неврастеники, но в свете тьмы 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У нас задания, веку </a:t>
            </a:r>
            <a:r>
              <a:rPr lang="ru-RU" sz="2000" err="1">
                <a:latin typeface="Arial" panose="020B0604020202020204" pitchFamily="34" charset="0"/>
                <a:ea typeface="Times New Roman" panose="02020603050405020304" pitchFamily="18" charset="0"/>
              </a:rPr>
              <a:t>приличественные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lvl="0"/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</a:rPr>
              <a:t>И соблюдаем их фанатично мы.</a:t>
            </a:r>
            <a:endParaRPr lang="ru-RU" sz="2000"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0" y="176103"/>
            <a:ext cx="1846811" cy="21705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3560" y="115143"/>
            <a:ext cx="2286000" cy="29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041776" y="399926"/>
            <a:ext cx="1989727" cy="18487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err="1">
                <a:solidFill>
                  <a:srgbClr val="0070C0"/>
                </a:solidFill>
              </a:rPr>
              <a:t>СтИХИ</a:t>
            </a:r>
            <a:r>
              <a:rPr lang="ru-RU" sz="4000" b="1">
                <a:solidFill>
                  <a:srgbClr val="0070C0"/>
                </a:solidFill>
              </a:rPr>
              <a:t> О СВЕТЕ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07624" y="3147680"/>
            <a:ext cx="49843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>
                <a:solidFill>
                  <a:srgbClr val="002060"/>
                </a:solidFill>
              </a:rPr>
              <a:t>Павел Флоренский</a:t>
            </a:r>
          </a:p>
          <a:p>
            <a:endParaRPr lang="ru-RU" sz="2000"/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Как злится-то вьюга! Чего она хочет?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Сама над собою бессильно хохочет.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Святая настанет: вот близко уж время.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Из гроба восстанет Жених и всё бремя</a:t>
            </a:r>
          </a:p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нам сделает лёгким, и радостно вскоре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раскроются крылья </a:t>
            </a:r>
          </a:p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в лазурном просторе.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5336D-E375-A2A9-DC6E-1C72570C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172" y="311343"/>
            <a:ext cx="1710466" cy="258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C4803-657D-E783-2591-6C73C97CF509}"/>
              </a:ext>
            </a:extLst>
          </p:cNvPr>
          <p:cNvSpPr txBox="1"/>
          <p:nvPr/>
        </p:nvSpPr>
        <p:spPr>
          <a:xfrm>
            <a:off x="319484" y="739143"/>
            <a:ext cx="3050001" cy="163121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Устремляя наши очи</a:t>
            </a:r>
            <a:b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 бледнеющий восток,</a:t>
            </a:r>
            <a:b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скорби, дети ночи,</a:t>
            </a:r>
            <a:b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Ждем, придет ли наш </a:t>
            </a:r>
          </a:p>
          <a:p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пророк.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E3D616-4769-B3C7-D518-C31FD7378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62" y="2718180"/>
            <a:ext cx="2801250" cy="3706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ECA478-E1BB-B6D6-2AD3-A252453811BD}"/>
              </a:ext>
            </a:extLst>
          </p:cNvPr>
          <p:cNvSpPr txBox="1"/>
          <p:nvPr/>
        </p:nvSpPr>
        <p:spPr>
          <a:xfrm>
            <a:off x="3369485" y="737022"/>
            <a:ext cx="358264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 неведомое чуем,</a:t>
            </a:r>
            <a:b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с надеждою в сердцах,</a:t>
            </a:r>
            <a:b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Умирая, мы тоскуем</a:t>
            </a:r>
            <a:b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 несозданных мирах.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Дерзновенны наши речи,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 на смерть осуждены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Слишком ранние предтечи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Слишком медленной весны.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Погребенных воскресенье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 среди глубокой тьмы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Петуха ночное пенье,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Холод утра — это мы.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 — над бездною ступени,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Дети мрака, солнце ждем: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Свет увидим — и, как тени,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 в лучах его умрем.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3EC1F-7694-CB2F-7156-D7F2D381278D}"/>
              </a:ext>
            </a:extLst>
          </p:cNvPr>
          <p:cNvSpPr txBox="1"/>
          <p:nvPr/>
        </p:nvSpPr>
        <p:spPr>
          <a:xfrm>
            <a:off x="345362" y="219913"/>
            <a:ext cx="5988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>
                <a:solidFill>
                  <a:srgbClr val="002060"/>
                </a:solidFill>
              </a:rPr>
              <a:t>Дмитрий Мережковский. Дети ночи</a:t>
            </a:r>
          </a:p>
        </p:txBody>
      </p:sp>
    </p:spTree>
    <p:extLst>
      <p:ext uri="{BB962C8B-B14F-4D97-AF65-F5344CB8AC3E}">
        <p14:creationId xmlns:p14="http://schemas.microsoft.com/office/powerpoint/2010/main" val="3208416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874" y="3158834"/>
            <a:ext cx="85344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ru-RU"/>
              <a:t>СПАСИБО ЗА ВНИМАНИЕ!</a:t>
            </a:r>
            <a:br>
              <a:rPr lang="ru-RU"/>
            </a:br>
            <a:r>
              <a:rPr lang="ru-RU" sz="2200"/>
              <a:t/>
            </a:r>
            <a:br>
              <a:rPr lang="ru-RU" sz="2200"/>
            </a:br>
            <a:r>
              <a:rPr lang="ru-RU"/>
              <a:t>С НАСТУПАЮЩИМ 2024!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895" y="440827"/>
            <a:ext cx="7096359" cy="24081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3790" y="4937762"/>
            <a:ext cx="908148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449580" algn="ctr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Книги и статьи </a:t>
            </a:r>
            <a:r>
              <a:rPr lang="ru-RU" sz="2400" err="1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Семиры</a:t>
            </a:r>
            <a:r>
              <a:rPr lang="ru-RU" sz="24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</a:t>
            </a:r>
            <a:r>
              <a:rPr lang="ru-RU" sz="2400" err="1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В.Веташа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по астрологии, мифологии, философии, астероидам, теме цвета и другой тематике  можно читать бесплатно </a:t>
            </a: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285750" algn="ctr" defTabSz="457200">
              <a:spcBef>
                <a:spcPct val="20000"/>
              </a:spcBef>
              <a:buClr>
                <a:prstClr val="white"/>
              </a:buClr>
              <a:buSzPct val="80000"/>
            </a:pP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на совсем не коммерческом </a:t>
            </a:r>
            <a:r>
              <a:rPr lang="ru-RU" sz="24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 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сайте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«АСТРОЛИНГВА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»</a:t>
            </a: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Open Sans" panose="020B0606030504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8542" y="191398"/>
            <a:ext cx="5715102" cy="930135"/>
          </a:xfrm>
        </p:spPr>
        <p:txBody>
          <a:bodyPr>
            <a:noAutofit/>
          </a:bodyPr>
          <a:lstStyle/>
          <a:p>
            <a:pPr algn="ctr"/>
            <a:r>
              <a:rPr lang="ru-RU" sz="2800">
                <a:solidFill>
                  <a:srgbClr val="00B0F0"/>
                </a:solidFill>
              </a:rPr>
              <a:t>СВЕТ КАК ТВОРЕЦ </a:t>
            </a:r>
            <a:br>
              <a:rPr lang="ru-RU" sz="2800">
                <a:solidFill>
                  <a:srgbClr val="00B0F0"/>
                </a:solidFill>
              </a:rPr>
            </a:br>
            <a:r>
              <a:rPr lang="ru-RU" sz="2800">
                <a:solidFill>
                  <a:srgbClr val="00B0F0"/>
                </a:solidFill>
              </a:rPr>
              <a:t>И НАЧАЛО ТВОРЕНИЯ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1420" y="1149243"/>
            <a:ext cx="5772223" cy="3387887"/>
          </a:xfrm>
        </p:spPr>
        <p:txBody>
          <a:bodyPr>
            <a:normAutofit/>
          </a:bodyPr>
          <a:lstStyle/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Свет, как и небосвод, мыслится </a:t>
            </a:r>
            <a:r>
              <a:rPr lang="ru-RU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творцом и началом творения:</a:t>
            </a:r>
          </a:p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«Да будет свет!» библейского </a:t>
            </a:r>
            <a:r>
              <a:rPr lang="ru-RU" b="1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Саваофа</a:t>
            </a:r>
            <a:endParaRPr lang="ru-RU" b="1" i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Индейский </a:t>
            </a:r>
            <a:r>
              <a:rPr lang="ru-RU" b="1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Чимингагуа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прежде всего создал свет и птиц, чтобы они разнесли его по миру. </a:t>
            </a:r>
          </a:p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Старшая дочь бога греч. Неба Урана носит имя </a:t>
            </a:r>
            <a:r>
              <a:rPr lang="ru-RU" b="1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Тейя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свет (от корня </a:t>
            </a:r>
            <a:r>
              <a:rPr lang="en-US" i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deiwo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</a:p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Есть астероид </a:t>
            </a:r>
            <a:r>
              <a:rPr lang="ru-RU" i="1" u="sng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Тейя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он может символизировать изначальный свет. </a:t>
            </a:r>
            <a:endParaRPr lang="en-US">
              <a:solidFill>
                <a:srgbClr val="FFFF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7" y="508386"/>
            <a:ext cx="5846824" cy="38978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830" y="4642330"/>
            <a:ext cx="11505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«Почитание света пронизывает все человеческое бытие. Основные черты этого культа являются общими для всех ветвей индоевропейской семьи народов, более того, они распространены ещё шире; до сего дня мы, в значительной степени бессознательно, находимся под их властью… живой ищет "</a:t>
            </a: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места под солнцем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", "</a:t>
            </a: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появиться на свет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 значит родиться, а когда человек умирает, то "</a:t>
            </a: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свет меркнет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 в его глазах и он "</a:t>
            </a: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покидает свет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"…» (</a:t>
            </a:r>
            <a:r>
              <a:rPr lang="ru-RU" sz="2000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Узнер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мифолог </a:t>
            </a:r>
            <a:r>
              <a:rPr lang="en-US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XIX </a:t>
            </a:r>
            <a:r>
              <a:rPr lang="ru-RU" sz="2000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в., "Имена </a:t>
            </a:r>
            <a:r>
              <a:rPr lang="ru-RU" sz="200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богов")</a:t>
            </a:r>
          </a:p>
        </p:txBody>
      </p:sp>
    </p:spTree>
    <p:extLst>
      <p:ext uri="{BB962C8B-B14F-4D97-AF65-F5344CB8AC3E}">
        <p14:creationId xmlns:p14="http://schemas.microsoft.com/office/powerpoint/2010/main" val="217362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243" y="59747"/>
            <a:ext cx="11404465" cy="472126"/>
          </a:xfrm>
        </p:spPr>
        <p:txBody>
          <a:bodyPr>
            <a:noAutofit/>
          </a:bodyPr>
          <a:lstStyle/>
          <a:p>
            <a:pPr algn="ctr"/>
            <a:r>
              <a:rPr lang="ru-RU" sz="260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ВОЗНИКНОВЕНИЕ СВЕТА – ПОЛЯРИЗАЦИЯ НАЧАЛ</a:t>
            </a:r>
            <a:endParaRPr lang="ru-RU" sz="260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7172" y="557941"/>
            <a:ext cx="7878034" cy="3580108"/>
          </a:xfrm>
        </p:spPr>
        <p:txBody>
          <a:bodyPr>
            <a:normAutofit/>
          </a:bodyPr>
          <a:lstStyle/>
          <a:p>
            <a:pPr lvl="0" indent="449580" algn="just">
              <a:spcAft>
                <a:spcPts val="0"/>
              </a:spcAft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мифах,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как и в физике, свет возникает путём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поляризации начал. Как сверхплотная изначальная точка физики, 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</a:t>
            </a:r>
            <a:r>
              <a:rPr lang="ru-RU" b="1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ао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ru-RU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(по-гречески,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ru-RU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зияние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”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ru-RU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пустота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”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плотен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нём нет 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места. </a:t>
            </a: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Он подобен узкому </a:t>
            </a:r>
            <a:r>
              <a:rPr lang="ru-RU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колодцу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в индийских мифах, где тоже все </a:t>
            </a:r>
            <a:r>
              <a:rPr lang="ru-RU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порождет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пустота-</a:t>
            </a:r>
            <a:r>
              <a:rPr lang="ru-RU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шуньята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Или содержимому </a:t>
            </a:r>
            <a:r>
              <a:rPr lang="ru-RU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яйца</a:t>
            </a:r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где всё находится в смешении, в китайском мифе.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Представим сотворение мира, как это делали древние: всё лёгкое устремляется вверх, а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точнее,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вширь. А самое лёгкое — это свет, бесконечно рассеянный в пространстве, образуемом этим движением. 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Твердь небосвода создана из света — самого лёгкого материала Вселенной.</a:t>
            </a:r>
            <a:endParaRPr lang="ru-RU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6" y="666427"/>
            <a:ext cx="3608856" cy="325464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4666402"/>
            <a:ext cx="11928822" cy="216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физике движение электрического тока, освещающее наш мир в ночи, также предполагает поляризацию: поляризация протонов и электронов — основа существования света: в юной Вселенной густой туман электронов не давал свету распространяться, пока движение электронов не замедлилось и протоны не притянули их. Появление света вполне научно сигнализирует о начальной фазе творения материи! И это подтверждает мифологический образ отделения Неба от Земли как основу сотворения мира. 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5497" y="4073657"/>
            <a:ext cx="11825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49580" algn="just" defTabSz="45720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Так возникло китайское 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Небо </a:t>
            </a:r>
            <a:r>
              <a:rPr lang="ru-RU" sz="2000" b="1" i="1" err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Тянь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из </a:t>
            </a: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космического 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яйца, когда всё лёгкое и чистое поднялось вверх и образовало небесную твердь, а </a:t>
            </a:r>
            <a:r>
              <a:rPr lang="ru-RU" sz="2000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тяжёлое </a:t>
            </a:r>
            <a:r>
              <a:rPr lang="ru-RU" sz="200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опустилось вниз и стало Землёй. </a:t>
            </a:r>
            <a:endParaRPr lang="ru-RU" sz="2000">
              <a:solidFill>
                <a:srgbClr val="146194">
                  <a:lumMod val="75000"/>
                </a:srgbClr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238" y="247358"/>
            <a:ext cx="11343412" cy="472126"/>
          </a:xfrm>
        </p:spPr>
        <p:txBody>
          <a:bodyPr>
            <a:noAutofit/>
          </a:bodyPr>
          <a:lstStyle/>
          <a:p>
            <a:pPr algn="ctr"/>
            <a:r>
              <a:rPr lang="ru-RU" sz="2800">
                <a:solidFill>
                  <a:srgbClr val="00B0F0"/>
                </a:solidFill>
              </a:rPr>
              <a:t>МИФЫ ОБ ОТДЕЛЕНИИ НЕБА ОТ ЗЕМЛИ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0979" y="922245"/>
            <a:ext cx="4762502" cy="5435279"/>
          </a:xfrm>
        </p:spPr>
        <p:txBody>
          <a:bodyPr/>
          <a:lstStyle/>
          <a:p>
            <a:r>
              <a:rPr lang="ru-RU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Центральный миф о сотворении – отделение Неба от Земли –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мы найдём практически в любой мифологии. </a:t>
            </a:r>
          </a:p>
          <a:p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В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египетском мифе его совершает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воздух-</a:t>
            </a:r>
            <a:r>
              <a:rPr lang="ru-RU" b="1" i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Шу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отец Неба и Земли. </a:t>
            </a:r>
            <a:endParaRPr lang="ru-RU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b="1" i="1" smtClean="0">
                <a:latin typeface="Arial" panose="020B0604020202020204" pitchFamily="34" charset="0"/>
                <a:ea typeface="Calibri" panose="020F0502020204030204" pitchFamily="34" charset="0"/>
              </a:rPr>
              <a:t>Геб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("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земля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") поссорился с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Нут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("</a:t>
            </a:r>
            <a:r>
              <a:rPr lang="ru-RU" i="1">
                <a:latin typeface="Arial" panose="020B0604020202020204" pitchFamily="34" charset="0"/>
                <a:ea typeface="Calibri" panose="020F0502020204030204" pitchFamily="34" charset="0"/>
              </a:rPr>
              <a:t>небом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") за то, что она каждый день поедала своих детей — Солнце, Луну и звёзды, попеременно исчезающих с небосвода.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Шу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вынужден был разъединить супругов: он поднял Небо над головой и удерживает его в таком состоянии. </a:t>
            </a:r>
          </a:p>
          <a:p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Имя Шу значит "</a:t>
            </a:r>
            <a:r>
              <a:rPr lang="ru-RU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пустота, свет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".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" y="1089213"/>
            <a:ext cx="6723463" cy="507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5683" y="1066800"/>
            <a:ext cx="6362698" cy="5629243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В греческом мифе небесный бог также виновен в гибели своего потомства: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Уран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постоянно рождающий чудовищ и недовольный своими творениями, прятал их снова в чреве матери-Земли </a:t>
            </a:r>
            <a:r>
              <a:rPr lang="ru-RU" b="1" i="1">
                <a:latin typeface="Arial" panose="020B0604020202020204" pitchFamily="34" charset="0"/>
                <a:ea typeface="Calibri" panose="020F0502020204030204" pitchFamily="34" charset="0"/>
              </a:rPr>
              <a:t>Геи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Изнемогая от непрерывного бремени рождения, Гея попросила Кроноса оскопить отца. Этим актом Кронос навсегда отделил Небо от Земли и закрепил то противопоставление, на котором </a:t>
            </a:r>
            <a:r>
              <a:rPr lang="ru-RU" err="1">
                <a:latin typeface="Arial" panose="020B0604020202020204" pitchFamily="34" charset="0"/>
                <a:ea typeface="Calibri" panose="020F0502020204030204" pitchFamily="34" charset="0"/>
              </a:rPr>
              <a:t>основыван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 мир. 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шумерской мифологии Небо-</a:t>
            </a:r>
            <a:r>
              <a:rPr lang="ru-RU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Ан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Земля-</a:t>
            </a:r>
            <a:r>
              <a:rPr lang="ru-RU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рождённые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морем-матерью </a:t>
            </a:r>
            <a:r>
              <a:rPr lang="ru-RU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Намму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находились в нерасторжимом слиянии, пока их не разлучил их сын: воздух-</a:t>
            </a:r>
            <a:r>
              <a:rPr lang="ru-RU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Энлиль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который также считался создателем Земли.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индийской мифологии владыка небесных вод </a:t>
            </a:r>
            <a:r>
              <a:rPr lang="ru-RU" b="1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Варуна</a:t>
            </a: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по имени родственный </a:t>
            </a:r>
            <a:r>
              <a:rPr lang="ru-RU" b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Урану</a:t>
            </a: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разделяет </a:t>
            </a:r>
            <a:r>
              <a:rPr lang="ru-RU" b="1" i="1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Притхиви</a:t>
            </a: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-Землю и</a:t>
            </a:r>
            <a:r>
              <a:rPr lang="ru-RU" i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i="1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Дьяуса</a:t>
            </a:r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-Небо.</a:t>
            </a:r>
            <a:endParaRPr lang="ru-RU">
              <a:solidFill>
                <a:schemeClr val="tx2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47" y="449884"/>
            <a:ext cx="4295517" cy="55410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30221" y="387927"/>
            <a:ext cx="66736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>
                <a:solidFill>
                  <a:srgbClr val="00B0F0"/>
                </a:solidFill>
              </a:rPr>
              <a:t>МИФЫ ОБ ОТДЕЛЕНИИ НЕБА ОТ ЗЕМЛИ</a:t>
            </a:r>
            <a:endParaRPr lang="ru-RU" sz="2600"/>
          </a:p>
        </p:txBody>
      </p:sp>
      <p:sp>
        <p:nvSpPr>
          <p:cNvPr id="2" name="Прямоугольник 1"/>
          <p:cNvSpPr/>
          <p:nvPr/>
        </p:nvSpPr>
        <p:spPr>
          <a:xfrm>
            <a:off x="567909" y="6075215"/>
            <a:ext cx="4043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шумерский бог Неба Ан с крыльями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88999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9931" y="0"/>
            <a:ext cx="7041567" cy="6858000"/>
          </a:xfrm>
        </p:spPr>
        <p:txBody>
          <a:bodyPr>
            <a:normAutofit lnSpcReduction="10000"/>
          </a:bodyPr>
          <a:lstStyle/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Отделение Неба от Земли, где пассивная Земля остаётся на месте, а активное Небо отрывается от неё и удаляется, мифы мыслят необходимостью. Оно нужно, чтобы существовал свет. </a:t>
            </a:r>
          </a:p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Наиболее романтичен новозеландский миф о </a:t>
            </a:r>
            <a:r>
              <a:rPr lang="ru-RU" b="1" i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Ранги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(Небо) и </a:t>
            </a:r>
            <a:r>
              <a:rPr lang="ru-RU" b="1" i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Папы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(Земля): божественные супруги, породив все существа, не выпускали друг друга из объятий, и мир покрыла тьма. Тогда их дети-боги решили разделить родителей. Отец деревьев </a:t>
            </a:r>
            <a:r>
              <a:rPr lang="ru-RU" b="1" i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Тане-</a:t>
            </a:r>
            <a:r>
              <a:rPr lang="ru-RU" b="1" i="1" err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Магута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(а дерево тоже ассоциируется с Небом) сказал братьям: "</a:t>
            </a:r>
            <a:r>
              <a:rPr lang="ru-RU" i="1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Пусть Небо станет высоко над нами, а Земля ляжет под нашими ногами. Пусть Небо сделается нам чуждым, а Земля останется близка, как наша мать и кормилица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." Он лёг на землю и ногами упёрся в небо, отбросив его </a:t>
            </a:r>
            <a:r>
              <a:rPr lang="ru-RU" smtClean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далеко. </a:t>
            </a:r>
            <a:r>
              <a:rPr lang="ru-RU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 любовь Неба и Земли не прекращается: тёплые вздохи Земли и ныне возносятся к Небу в образе туманов. А беспредельное Небо, тоскуя долгими ночами в разлуке с супругой, часто проливает слезы на её грудь, и это капли росы.</a:t>
            </a:r>
          </a:p>
          <a:p>
            <a:pPr lvl="0" indent="449580" algn="just">
              <a:spcAft>
                <a:spcPts val="0"/>
              </a:spcAft>
              <a:buClr>
                <a:prstClr val="white"/>
              </a:buClr>
            </a:pPr>
            <a:r>
              <a:rPr lang="ru-RU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астрологии Уран отвечает за разъединение людей. Романтизм разлуки – тема Водолеев.   </a:t>
            </a:r>
            <a:endParaRPr lang="ru-RU">
              <a:solidFill>
                <a:prstClr val="white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1" y="796634"/>
            <a:ext cx="4900047" cy="57704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9336" y="179806"/>
            <a:ext cx="48317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>
                <a:solidFill>
                  <a:srgbClr val="00B0F0"/>
                </a:solidFill>
              </a:rPr>
              <a:t>ОТДЕЛЕНИЕ НЕБА ОТ ЗЕМЛИ</a:t>
            </a:r>
            <a:endParaRPr lang="ru-RU" sz="2600"/>
          </a:p>
        </p:txBody>
      </p:sp>
    </p:spTree>
    <p:extLst>
      <p:ext uri="{BB962C8B-B14F-4D97-AF65-F5344CB8AC3E}">
        <p14:creationId xmlns:p14="http://schemas.microsoft.com/office/powerpoint/2010/main" val="134018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40" y="3901344"/>
            <a:ext cx="11513127" cy="2942801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Аналогичный процесс разделения происходит в психике при рождении мысли.</a:t>
            </a:r>
            <a:r>
              <a:rPr lang="ru-RU" sz="16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В средневековье процесс, аналогичный творению как разделению начал, отражает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алхимическое понятие </a:t>
            </a:r>
            <a:r>
              <a:rPr lang="ru-RU" i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сублимации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, рисующее плотно закрытый сосуд, холодный сверху и подогреваемый снизу. Под действием внутренней реакции очищенные элементы поднимаются вверх, а тяжёлые выпадают в осадок. В результате сублимации происходит высвобождение энергии, которое может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</a:rPr>
              <a:t>быть </a:t>
            </a:r>
            <a:r>
              <a:rPr lang="ru-RU" smtClean="0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полётом 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мысли</a:t>
            </a:r>
            <a:r>
              <a:rPr lang="ru-RU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Психолог Э. </a:t>
            </a:r>
            <a:r>
              <a:rPr lang="ru-RU" err="1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Эдингер</a:t>
            </a:r>
            <a:r>
              <a:rPr lang="ru-RU">
                <a:solidFill>
                  <a:srgbClr val="FFFFC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показателем такого процесса в психике считал сны о полётах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(«Анатомия души. Алхимический символизм в психотерапии»).</a:t>
            </a:r>
            <a:endParaRPr lang="ru-RU">
              <a:solidFill>
                <a:schemeClr val="tx1"/>
              </a:solidFill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1745" y="124856"/>
            <a:ext cx="7965062" cy="317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В поздних мифах о культурных героях творение предстаёт таким же динамичным процессом отделения тяжёлого от лёгкого, твёрдого и определённого от жидкого и бесформенного: подобно тому, как из молока получается творог или масло </a:t>
            </a:r>
            <a:r>
              <a:rPr lang="ru-RU" err="1">
                <a:latin typeface="Arial" panose="020B0604020202020204" pitchFamily="34" charset="0"/>
                <a:ea typeface="MS Mincho" panose="02020609040205080304" pitchFamily="49" charset="-128"/>
              </a:rPr>
              <a:t>путем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 брожения или </a:t>
            </a:r>
            <a:r>
              <a:rPr lang="ru-RU" err="1">
                <a:latin typeface="Arial" panose="020B0604020202020204" pitchFamily="34" charset="0"/>
                <a:ea typeface="MS Mincho" panose="02020609040205080304" pitchFamily="49" charset="-128"/>
              </a:rPr>
              <a:t>пахтания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Японские творцы </a:t>
            </a:r>
            <a:r>
              <a:rPr lang="ru-RU" b="1" i="1" err="1">
                <a:latin typeface="Arial" panose="020B0604020202020204" pitchFamily="34" charset="0"/>
                <a:ea typeface="MS Mincho" panose="02020609040205080304" pitchFamily="49" charset="-128"/>
              </a:rPr>
              <a:t>Идзанаки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 и </a:t>
            </a:r>
            <a:r>
              <a:rPr lang="ru-RU" b="1" i="1" err="1">
                <a:latin typeface="Arial" panose="020B0604020202020204" pitchFamily="34" charset="0"/>
                <a:ea typeface="MS Mincho" panose="02020609040205080304" pitchFamily="49" charset="-128"/>
              </a:rPr>
              <a:t>Идзанами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 вращают копье в океане, пока из него не появляется суша. </a:t>
            </a:r>
          </a:p>
          <a:p>
            <a:pPr indent="449580" algn="just">
              <a:spcAft>
                <a:spcPts val="0"/>
              </a:spcAft>
            </a:pP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В индейском мифе творение осуществляет </a:t>
            </a:r>
            <a:r>
              <a:rPr lang="ru-RU" b="1" i="1">
                <a:latin typeface="Arial" panose="020B0604020202020204" pitchFamily="34" charset="0"/>
                <a:ea typeface="MS Mincho" panose="02020609040205080304" pitchFamily="49" charset="-128"/>
              </a:rPr>
              <a:t>ворон</a:t>
            </a:r>
            <a:r>
              <a:rPr lang="ru-RU">
                <a:latin typeface="Arial" panose="020B0604020202020204" pitchFamily="34" charset="0"/>
                <a:ea typeface="MS Mincho" panose="02020609040205080304" pitchFamily="49" charset="-128"/>
              </a:rPr>
              <a:t>: он отделяет сушу от моря, взбивая первозданные воды своими крыльями.</a:t>
            </a:r>
            <a:endParaRPr lang="ru-RU">
              <a:latin typeface="Open Sans" panose="020B0606030504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5472" y="3314780"/>
            <a:ext cx="7532973" cy="418789"/>
          </a:xfrm>
        </p:spPr>
        <p:txBody>
          <a:bodyPr>
            <a:noAutofit/>
          </a:bodyPr>
          <a:lstStyle/>
          <a:p>
            <a:pPr algn="ctr"/>
            <a:r>
              <a:rPr lang="ru-RU" sz="2800"/>
              <a:t>КАК СВЕТ ВОЗНИКАЕТ ПСИХИЧЕСКИ?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89" y="332680"/>
            <a:ext cx="3459425" cy="340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9364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3070</TotalTime>
  <Words>4622</Words>
  <Application>Microsoft Office PowerPoint</Application>
  <PresentationFormat>Широкоэкранный</PresentationFormat>
  <Paragraphs>277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MS Mincho</vt:lpstr>
      <vt:lpstr>Arial</vt:lpstr>
      <vt:lpstr>Calibri</vt:lpstr>
      <vt:lpstr>Century Gothic</vt:lpstr>
      <vt:lpstr>Open Sans</vt:lpstr>
      <vt:lpstr>Times New Roman</vt:lpstr>
      <vt:lpstr>Verdana</vt:lpstr>
      <vt:lpstr>Wingdings</vt:lpstr>
      <vt:lpstr>Wingdings 3</vt:lpstr>
      <vt:lpstr>Сектор</vt:lpstr>
      <vt:lpstr>СВЕТ  В МИФОЛОГИИ И ДУХОВНОЙ КУЛЬТУРЕ</vt:lpstr>
      <vt:lpstr>СВЕТЛОЕ НЕБО КАК ЕДИНЫЙ БОГ</vt:lpstr>
      <vt:lpstr>МИГРАЦИИ ДРЕВНИХ ЛЮДЕЙ</vt:lpstr>
      <vt:lpstr>СВЕТ КАК ТВОРЕЦ  И НАЧАЛО ТВОРЕНИЯ</vt:lpstr>
      <vt:lpstr>ВОЗНИКНОВЕНИЕ СВЕТА – ПОЛЯРИЗАЦИЯ НАЧАЛ</vt:lpstr>
      <vt:lpstr>МИФЫ ОБ ОТДЕЛЕНИИ НЕБА ОТ ЗЕМЛИ</vt:lpstr>
      <vt:lpstr>Презентация PowerPoint</vt:lpstr>
      <vt:lpstr>Презентация PowerPoint</vt:lpstr>
      <vt:lpstr>КАК СВЕТ ВОЗНИКАЕТ ПСИХИЧЕСКИ? </vt:lpstr>
      <vt:lpstr>Презентация PowerPoint</vt:lpstr>
      <vt:lpstr>СВЕТЛЫЙ ВОЗДУХ НЕБА – основа понятия ДУХа </vt:lpstr>
      <vt:lpstr>Свобода  ПОЛЁТА</vt:lpstr>
      <vt:lpstr>ДУША КАК ЧАСТЬ НЕБЕСНОГО СВЕТА</vt:lpstr>
      <vt:lpstr>СВЕТ ДЕЛАЕТ ВОЗМОЖНЫМ ВИДЕНИЕ И ВСЕВИДЕНИЕ</vt:lpstr>
      <vt:lpstr>Презентация PowerPoint</vt:lpstr>
      <vt:lpstr>Презентация PowerPoint</vt:lpstr>
      <vt:lpstr>ДИСПУТЫ О ФАВОРСКОМ СВЕТЕ</vt:lpstr>
      <vt:lpstr>СВЕТ ОЗАРЕНИЯ И СВЕТ ЗНАНИЯ </vt:lpstr>
      <vt:lpstr>ФЕНОМЕНЫ СВЕТА  КАК СИМВОЛЫ ДУХОВНЫХ ЯВЛЕНИЙ</vt:lpstr>
      <vt:lpstr>Презентация PowerPoint</vt:lpstr>
      <vt:lpstr>ФЕНОМЕНЫ СВЕТА КАК СИМВОЛЫ ДУХОВНЫХ ЯВЛЕНИЙ</vt:lpstr>
      <vt:lpstr>СТИХИЙНОСТЬ И  АМБИВАЛЕНТНОСТЬ СВЕТА</vt:lpstr>
      <vt:lpstr>ФЕНОМЕНЫ СВЕТА КАК СИМВОЛЫ ДУХОВНЫХ ЯВЛЕНИЙ</vt:lpstr>
      <vt:lpstr>Презентация PowerPoint</vt:lpstr>
      <vt:lpstr>НепредсказумАЯ АРКА РАДУГИ –мост в небеса </vt:lpstr>
      <vt:lpstr>ФЕНОМЕНЫ СВЕТА КАК СИМВОЛЫ ДУХОВНЫХ ЯВЛЕНИЙ: ПРЕОБРАЖЕНИЕ ОГНЯ В СВЕТ</vt:lpstr>
      <vt:lpstr>СПОНТАННОСТЬ ДУХОВНЫХ ЯВЛЕНИЙ И СВОБОДА</vt:lpstr>
      <vt:lpstr>Астероиды света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С НАСТУПАЮЩИМ 2024!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  В МИФОЛОГИИ И КУЛЬТУРЕ</dc:title>
  <dc:creator>Семира</dc:creator>
  <cp:lastModifiedBy>Семира</cp:lastModifiedBy>
  <cp:revision>229</cp:revision>
  <dcterms:created xsi:type="dcterms:W3CDTF">2023-11-22T18:48:39Z</dcterms:created>
  <dcterms:modified xsi:type="dcterms:W3CDTF">2024-04-16T09:11:47Z</dcterms:modified>
</cp:coreProperties>
</file>