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6" r:id="rId11"/>
    <p:sldId id="267" r:id="rId12"/>
    <p:sldId id="591" r:id="rId13"/>
    <p:sldId id="269" r:id="rId14"/>
    <p:sldId id="268" r:id="rId15"/>
    <p:sldId id="270" r:id="rId16"/>
    <p:sldId id="271" r:id="rId17"/>
    <p:sldId id="592" r:id="rId18"/>
    <p:sldId id="272" r:id="rId19"/>
    <p:sldId id="273" r:id="rId20"/>
    <p:sldId id="265" r:id="rId21"/>
    <p:sldId id="275" r:id="rId22"/>
    <p:sldId id="274" r:id="rId23"/>
    <p:sldId id="590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EA6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8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2" y="10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DCA80-5FFB-4C6B-BB3B-08C849BAD392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A6D9-E7A7-456D-8A40-F4145C4610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138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DCA80-5FFB-4C6B-BB3B-08C849BAD392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A6D9-E7A7-456D-8A40-F4145C4610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783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DCA80-5FFB-4C6B-BB3B-08C849BAD392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A6D9-E7A7-456D-8A40-F4145C4610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33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078817-EFF1-462F-8686-58078DBEB19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1999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DCA80-5FFB-4C6B-BB3B-08C849BAD392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A6D9-E7A7-456D-8A40-F4145C4610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869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DCA80-5FFB-4C6B-BB3B-08C849BAD392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A6D9-E7A7-456D-8A40-F4145C4610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229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DCA80-5FFB-4C6B-BB3B-08C849BAD392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A6D9-E7A7-456D-8A40-F4145C4610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186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DCA80-5FFB-4C6B-BB3B-08C849BAD392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A6D9-E7A7-456D-8A40-F4145C4610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035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DCA80-5FFB-4C6B-BB3B-08C849BAD392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A6D9-E7A7-456D-8A40-F4145C4610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708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DCA80-5FFB-4C6B-BB3B-08C849BAD392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A6D9-E7A7-456D-8A40-F4145C4610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196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DCA80-5FFB-4C6B-BB3B-08C849BAD392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A6D9-E7A7-456D-8A40-F4145C4610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288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DCA80-5FFB-4C6B-BB3B-08C849BAD392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A6D9-E7A7-456D-8A40-F4145C4610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159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DCA80-5FFB-4C6B-BB3B-08C849BAD392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7A6D9-E7A7-456D-8A40-F4145C4610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281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6.jpeg"/><Relationship Id="rId7" Type="http://schemas.openxmlformats.org/officeDocument/2006/relationships/image" Target="../media/image38.jpeg"/><Relationship Id="rId2" Type="http://schemas.openxmlformats.org/officeDocument/2006/relationships/hyperlink" Target="http://www.curezone.com/upload/Members/new03/grim_reaper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mages.sj62.multiply.com/image/1/photos/upload/orig/R2VKpwoKCs4AAG5f4xk150/28.jpeg?et=oY4WuyhWct9eR9fVw7Ieag&amp;nmid=" TargetMode="External"/><Relationship Id="rId5" Type="http://schemas.openxmlformats.org/officeDocument/2006/relationships/image" Target="../media/image37.jpeg"/><Relationship Id="rId4" Type="http://schemas.openxmlformats.org/officeDocument/2006/relationships/hyperlink" Target="http://i073.radikal.ru/1007/f6/c699e3a5c44f.jpg" TargetMode="External"/><Relationship Id="rId9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astrolingua.ru/TRAVEL/nepal_ris0.htm" TargetMode="External"/><Relationship Id="rId3" Type="http://schemas.openxmlformats.org/officeDocument/2006/relationships/hyperlink" Target="http://www.astrolingua.ru/MYTH/mif1.htm" TargetMode="External"/><Relationship Id="rId7" Type="http://schemas.openxmlformats.org/officeDocument/2006/relationships/hyperlink" Target="http://www.astrolingua.ru/TRAVEL/indiris.htm" TargetMode="External"/><Relationship Id="rId2" Type="http://schemas.openxmlformats.org/officeDocument/2006/relationships/hyperlink" Target="http://www.astrolingua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strolingua.ru/NEWKNIGI/astphil7koz.htm" TargetMode="External"/><Relationship Id="rId11" Type="http://schemas.openxmlformats.org/officeDocument/2006/relationships/image" Target="../media/image45.jpeg"/><Relationship Id="rId5" Type="http://schemas.openxmlformats.org/officeDocument/2006/relationships/hyperlink" Target="http://www.astrolingua.ru/NEWKNIGI/ast_phil.htm" TargetMode="External"/><Relationship Id="rId10" Type="http://schemas.openxmlformats.org/officeDocument/2006/relationships/image" Target="../media/image44.jpeg"/><Relationship Id="rId4" Type="http://schemas.openxmlformats.org/officeDocument/2006/relationships/hyperlink" Target="https://astrolingua.ru/MYTH/mif7.htm" TargetMode="External"/><Relationship Id="rId9" Type="http://schemas.openxmlformats.org/officeDocument/2006/relationships/hyperlink" Target="https://astrolingua.ru/TRAVEL/tailris.ht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0624" y="1665023"/>
            <a:ext cx="6839712" cy="4443302"/>
          </a:xfrm>
        </p:spPr>
        <p:txBody>
          <a:bodyPr>
            <a:normAutofit fontScale="90000"/>
          </a:bodyPr>
          <a:lstStyle/>
          <a:p>
            <a:pPr>
              <a:lnSpc>
                <a:spcPct val="130000"/>
              </a:lnSpc>
            </a:pP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ЦИКЛИЧЕСКОЕ И </a:t>
            </a:r>
            <a:b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ЛИНЕЙНОЕ ВРЕМЯ </a:t>
            </a:r>
            <a:b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В МИФОЛОГИИ, РЕЛИГИИ И ФИЛОСОФИИ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ВРЕМЯ КАК СУДЬБА И ИСТОРИЯ. </a:t>
            </a:r>
            <a:b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ВРЕМЯ КАК ОСНОВА ЗЛА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3457" y="492380"/>
            <a:ext cx="5813946" cy="1043114"/>
          </a:xfrm>
        </p:spPr>
        <p:txBody>
          <a:bodyPr>
            <a:normAutofit/>
          </a:bodyPr>
          <a:lstStyle/>
          <a:p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Семира  (</a:t>
            </a:r>
            <a:r>
              <a:rPr lang="ru-RU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Щепановская</a:t>
            </a:r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 Е.М.), </a:t>
            </a:r>
          </a:p>
          <a:p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кандидат философских наук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0336" y="328486"/>
            <a:ext cx="4500493" cy="601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35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70" y="3775752"/>
            <a:ext cx="2856794" cy="28567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2432" y="3639311"/>
            <a:ext cx="3638741" cy="301152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12732" y="558390"/>
            <a:ext cx="492645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</a:rPr>
              <a:t>Циклическая картина мира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присуща философам античности (</a:t>
            </a:r>
            <a:r>
              <a:rPr lang="ru-RU" sz="2000" i="1" dirty="0">
                <a:latin typeface="Arial" panose="020B0604020202020204" pitchFamily="34" charset="0"/>
                <a:ea typeface="Calibri" panose="020F0502020204030204" pitchFamily="34" charset="0"/>
              </a:rPr>
              <a:t>Анаксимандру, Эмпедоклу, Платону, Аристотелю, Фукидиду, стоикам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). 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В диалоге Платона Сократ ставит вопрос, не будет ли в вечном повторении жизни снова все так же сидеть со своими учениками, обсуждая вечные вопросы? 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ru-RU" sz="2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ru-RU" sz="2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В наше время возврата к эзотерике стало популярным средневековое изображение </a:t>
            </a:r>
            <a:r>
              <a:rPr lang="ru-RU" sz="2000" b="1" i="1" dirty="0">
                <a:latin typeface="Arial" panose="020B0604020202020204" pitchFamily="34" charset="0"/>
                <a:ea typeface="Calibri" panose="020F0502020204030204" pitchFamily="34" charset="0"/>
              </a:rPr>
              <a:t>Уробороса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– кусающей свой хвост змеи или зверя, подобного египетскому крокодилу </a:t>
            </a:r>
            <a:r>
              <a:rPr lang="ru-RU" sz="2000" i="1" dirty="0">
                <a:latin typeface="Arial" panose="020B0604020202020204" pitchFamily="34" charset="0"/>
                <a:ea typeface="Calibri" panose="020F0502020204030204" pitchFamily="34" charset="0"/>
              </a:rPr>
              <a:t>Себеку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, персонифицировавшему разливы Нила, важные для земледелия. </a:t>
            </a:r>
            <a:endParaRPr lang="ru-RU" sz="2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70" y="338326"/>
            <a:ext cx="2858479" cy="31912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83" y="338327"/>
            <a:ext cx="2185600" cy="29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984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93" y="403236"/>
            <a:ext cx="3577265" cy="22580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250" y="266096"/>
            <a:ext cx="2680716" cy="23156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95" y="3429000"/>
            <a:ext cx="3589459" cy="27541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425" y="2688609"/>
            <a:ext cx="2680717" cy="38511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AC5A59-CFD5-CB82-AC7A-D1BA663C7CED}"/>
              </a:ext>
            </a:extLst>
          </p:cNvPr>
          <p:cNvSpPr txBox="1"/>
          <p:nvPr/>
        </p:nvSpPr>
        <p:spPr>
          <a:xfrm>
            <a:off x="3910868" y="383048"/>
            <a:ext cx="5199476" cy="6531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20000"/>
              </a:lnSpc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В эпоху Возрождения у античного историка </a:t>
            </a:r>
            <a:r>
              <a:rPr lang="ru-RU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Полибия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заимствовал идею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циклизма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историк </a:t>
            </a:r>
            <a:r>
              <a:rPr lang="ru-RU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Николо Макиавелли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усматривавшей причину циклических процессов в «расположении звёзд»: т.е. повторении космических ритмов. Его последователем был </a:t>
            </a:r>
            <a:r>
              <a:rPr lang="ru-RU" sz="18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Томазо</a:t>
            </a:r>
            <a:r>
              <a:rPr lang="ru-RU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Кампанелла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</a:p>
          <a:p>
            <a:pPr indent="449580" algn="just">
              <a:lnSpc>
                <a:spcPct val="120000"/>
              </a:lnSpc>
            </a:pPr>
            <a:endParaRPr lang="ru-RU" sz="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indent="449580" algn="just">
              <a:lnSpc>
                <a:spcPct val="120000"/>
              </a:lnSpc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Циклическая концепция истории была предложена в 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XVII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в. </a:t>
            </a:r>
            <a:r>
              <a:rPr lang="ru-RU" sz="18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Джамбаттиста</a:t>
            </a:r>
            <a:r>
              <a:rPr lang="ru-RU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Вико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 «век богов» сменяется «веком героев» и «веком людей»: происходит постепенная деградация, но случается катаклизм, и все возвращается на круги своя (вспомним образ «золотого века»). </a:t>
            </a:r>
          </a:p>
          <a:p>
            <a:pPr indent="449580" algn="just">
              <a:lnSpc>
                <a:spcPct val="120000"/>
              </a:lnSpc>
            </a:pPr>
            <a:endParaRPr lang="ru-RU" sz="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indent="449580" algn="just">
              <a:lnSpc>
                <a:spcPct val="120000"/>
              </a:lnSpc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Концепция Вико была оценена социологом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XX 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века </a:t>
            </a:r>
            <a:r>
              <a:rPr lang="ru-RU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Питиримом Сорокиным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который вернулся к циклическим воззрениям на развитие культуры.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3452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D5DB66-A9CD-D6B5-D477-2F56FB39D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07" y="371592"/>
            <a:ext cx="2297637" cy="28720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805862-F6AB-7407-1BE8-06CAA5932C48}"/>
              </a:ext>
            </a:extLst>
          </p:cNvPr>
          <p:cNvSpPr txBox="1"/>
          <p:nvPr/>
        </p:nvSpPr>
        <p:spPr>
          <a:xfrm>
            <a:off x="2875547" y="278169"/>
            <a:ext cx="895783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    В философии н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аиболее ярко живописует цикличность времени концепция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концепция вечного возращения </a:t>
            </a:r>
            <a:r>
              <a:rPr lang="ru-RU" sz="2000" b="1" i="1" dirty="0">
                <a:latin typeface="Arial" panose="020B0604020202020204" pitchFamily="34" charset="0"/>
                <a:ea typeface="Calibri" panose="020F0502020204030204" pitchFamily="34" charset="0"/>
              </a:rPr>
              <a:t>Ницше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: «Все идёт, всё возвращается, вечно вращается колесо бытия. Всё умирает, всё вновь воскресает, вечно бежит год бытия… Всё разлучается, всё снова друг друга приветствует; вечно остаётся верным себе кольцо бытия…»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C888DB-FF39-D040-B955-D5D2F71987A8}"/>
              </a:ext>
            </a:extLst>
          </p:cNvPr>
          <p:cNvSpPr txBox="1"/>
          <p:nvPr/>
        </p:nvSpPr>
        <p:spPr>
          <a:xfrm>
            <a:off x="270391" y="4074628"/>
            <a:ext cx="967972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Однако, если время изначально циклично, почему же сегодня мы мыслим его линейным? Как возникло и распространилось представление о времени, вытянутого в струну? На это во многом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появлияла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эсхатология христианства. </a:t>
            </a:r>
          </a:p>
          <a:p>
            <a:pPr algn="just"/>
            <a:endParaRPr lang="ru-RU" sz="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    Стартуя от мифологических образов богинь, прядущих нити судеб, личность, наделенная судьбой, выходит на арену истории в "осевое время" Ясперса, когда возникают новые религии, такие как буддизм, зороастризм, даосизм, христианство. Судьба героев в 1 тыс. до н.э. творится ими самими. История начинает твориться людьми – это делает время линией.</a:t>
            </a:r>
            <a:endParaRPr lang="ru-RU" sz="2000" dirty="0">
              <a:latin typeface="Open Sans" panose="020B060603050402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32CFA5-4BA1-F070-A6EB-0B1B50C4E16A}"/>
              </a:ext>
            </a:extLst>
          </p:cNvPr>
          <p:cNvSpPr txBox="1"/>
          <p:nvPr/>
        </p:nvSpPr>
        <p:spPr>
          <a:xfrm>
            <a:off x="2875547" y="1939507"/>
            <a:ext cx="887360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     Возврат к идеям цикличности при описании истории и культуры закономерен: только </a:t>
            </a: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</a:rPr>
              <a:t>повторяемость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явлений даёт возможность выявить </a:t>
            </a: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</a:rPr>
              <a:t>законы и механизмы развития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. И сегодня цикличность событий позволяет нам осмыслить настоящий момент времени и понять его исторический смысл.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7D80D2-FA6E-88D5-1301-CFA870094EE3}"/>
              </a:ext>
            </a:extLst>
          </p:cNvPr>
          <p:cNvSpPr txBox="1"/>
          <p:nvPr/>
        </p:nvSpPr>
        <p:spPr>
          <a:xfrm>
            <a:off x="390707" y="3600846"/>
            <a:ext cx="99684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ЛИНЕЙНОСТЬ ИСТОРИИ </a:t>
            </a:r>
            <a:endParaRPr lang="ru-RU" sz="24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EEB39B4-6B3C-3A52-C1BE-CC1E2F7F1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3734" y="4000910"/>
            <a:ext cx="2143125" cy="233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67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ED86551-915C-52D8-E5EC-2A4467A558C0}"/>
              </a:ext>
            </a:extLst>
          </p:cNvPr>
          <p:cNvSpPr txBox="1"/>
          <p:nvPr/>
        </p:nvSpPr>
        <p:spPr>
          <a:xfrm>
            <a:off x="2649961" y="94135"/>
            <a:ext cx="6495200" cy="433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ЛИНЕЙНОСТЬ </a:t>
            </a: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</a:rPr>
              <a:t>ВРЕМЕНИ</a:t>
            </a:r>
            <a:r>
              <a:rPr lang="ru-RU" sz="2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В ХРИСТИАНСТВЕ</a:t>
            </a:r>
            <a:endParaRPr lang="ru-RU" sz="2000" dirty="0">
              <a:effectLst/>
              <a:latin typeface="Open Sans" panose="020B0606030504020204" pitchFamily="34" charset="0"/>
              <a:ea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3BEA0AA-E5C4-2671-60D3-377570C72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9317" y="528036"/>
            <a:ext cx="3373318" cy="39103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58B8245-66D9-AF3A-8197-9BAFE1121C47}"/>
              </a:ext>
            </a:extLst>
          </p:cNvPr>
          <p:cNvSpPr txBox="1"/>
          <p:nvPr/>
        </p:nvSpPr>
        <p:spPr>
          <a:xfrm>
            <a:off x="253185" y="532724"/>
            <a:ext cx="8138645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Для древнего мира история повторяется, она не имеет цели. </a:t>
            </a:r>
            <a:r>
              <a:rPr lang="ru-RU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Идеал остаётся в прошлом, к нему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</a:rPr>
              <a:t>м</a:t>
            </a:r>
            <a:r>
              <a:rPr lang="ru-RU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ожно лишь возвращаться. Но 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в христианстве у истории есть цель – грядущее пришествие, когда царство духа сменит царства кесарей. Эту концепцию </a:t>
            </a:r>
            <a:r>
              <a:rPr lang="ru-RU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развёрнуто 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изложил в 5 веке н.э. отец церкви </a:t>
            </a:r>
            <a:r>
              <a:rPr lang="ru-RU" sz="2000" b="1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Августин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История получает вектор движения в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</a:rPr>
              <a:t>борьбе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двух градов: первый основан на любви к себе (фигура Каина), второй – на любви к Богу (образ Авеля). </a:t>
            </a:r>
            <a:r>
              <a:rPr lang="ru-RU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</a:t>
            </a: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     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Получая целенаправленность, </a:t>
            </a:r>
            <a:r>
              <a:rPr lang="ru-RU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временной процесс 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становится историческим: за ним мыслится поступательное развитие. 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     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Однако само понятие времени теперь имеет не только начало: сотворение мира, оно имеет конец (Апокалипсис).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 аналогии с судьбой человека, которого ожидает обрыв нити его времени и смерть, история также поначалу мыслится конечной. </a:t>
            </a:r>
            <a:r>
              <a:rPr lang="ru-RU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lang="ru-RU" sz="2000" dirty="0">
              <a:effectLst/>
              <a:latin typeface="Open Sans" panose="020B0606030504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CE4F9B-D80B-5B72-8A3F-51633B048C7F}"/>
              </a:ext>
            </a:extLst>
          </p:cNvPr>
          <p:cNvSpPr txBox="1"/>
          <p:nvPr/>
        </p:nvSpPr>
        <p:spPr>
          <a:xfrm>
            <a:off x="253185" y="4517690"/>
            <a:ext cx="1165945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 </a:t>
            </a:r>
            <a:r>
              <a:rPr lang="ru-RU" sz="2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Т.о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 время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становится не только прямой, но и отрезком –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более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масштабной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линии – и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так рождается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современное понятие бесконечности. Бесконечность – э</a:t>
            </a:r>
            <a:r>
              <a:rPr lang="ru-RU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то 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нечто, обратное времени, то есть не имеющее ни начала, ни конца, но потому и совершенно абстрактное. А само время, чтобы не быть обрывком, теперь должно в каких-то точках смыкаться с </a:t>
            </a:r>
            <a:r>
              <a:rPr lang="ru-RU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вечностью: 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эту проблему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</a:rPr>
              <a:t>прорыва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из времени в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</a:rPr>
              <a:t>вечность решает 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христианство, которое ее и породило. 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      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Для русского религиозного философа </a:t>
            </a:r>
            <a:r>
              <a:rPr lang="ru-RU" sz="2000" b="1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Н.А.</a:t>
            </a:r>
            <a:r>
              <a:rPr lang="ru-RU" sz="2000" b="1" i="1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 </a:t>
            </a:r>
            <a:r>
              <a:rPr lang="ru-RU" sz="2000" b="1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Бердяева</a:t>
            </a:r>
            <a:r>
              <a:rPr lang="ru-RU" sz="2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прорыв к вечному происходит, когда временная история возвышается до мифа. Ведь миф вечен.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16928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1595B1-A393-23D3-E242-9017FDAE1B97}"/>
              </a:ext>
            </a:extLst>
          </p:cNvPr>
          <p:cNvSpPr txBox="1"/>
          <p:nvPr/>
        </p:nvSpPr>
        <p:spPr>
          <a:xfrm>
            <a:off x="441125" y="168597"/>
            <a:ext cx="9214466" cy="433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ЛИНЕЙНОСТЬ ИСТОРИИ В НАУКЕ НОВОГО ВРЕМЕНИ</a:t>
            </a:r>
            <a:endParaRPr lang="ru-RU" sz="2000" dirty="0">
              <a:effectLst/>
              <a:latin typeface="Open Sans" panose="020B060603050402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Рисунок 3" descr="Изображение выглядит как Человеческое лицо, портрет, человек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662FF34-9C6B-D16B-9CB9-378360F45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591" y="291412"/>
            <a:ext cx="2201407" cy="2917527"/>
          </a:xfrm>
          <a:prstGeom prst="rect">
            <a:avLst/>
          </a:prstGeom>
        </p:spPr>
      </p:pic>
      <p:pic>
        <p:nvPicPr>
          <p:cNvPr id="6" name="Рисунок 5" descr="Изображение выглядит как портрет, Человеческое лицо, зарисовка, стиль&#10;&#10;Автоматически созданное описание">
            <a:extLst>
              <a:ext uri="{FF2B5EF4-FFF2-40B4-BE49-F238E27FC236}">
                <a16:creationId xmlns:a16="http://schemas.microsoft.com/office/drawing/2014/main" id="{93909480-8794-3674-9846-EABAE22F1D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409" y="3429000"/>
            <a:ext cx="2201407" cy="29222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B60AF3-250B-0A30-6EAF-92950228F549}"/>
              </a:ext>
            </a:extLst>
          </p:cNvPr>
          <p:cNvSpPr txBox="1"/>
          <p:nvPr/>
        </p:nvSpPr>
        <p:spPr>
          <a:xfrm>
            <a:off x="323184" y="669888"/>
            <a:ext cx="9214466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Идея </a:t>
            </a:r>
            <a:r>
              <a:rPr lang="ru-RU" sz="2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прогресса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которой славится Новое время, давшее начало современным научным методам, продолжает эту христианскую мировоззренческую тенденцию. 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       Понятие истории мира не могло возникнуть ранее, чем развилось понятие личной судьбы - не только как чего-то предопределённого, но как того, что может развиваться и изменяться. </a:t>
            </a:r>
            <a:endParaRPr lang="ru-RU" sz="2000" dirty="0"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   Идеей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развития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живёт эпоха Просвещения, как пишет 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Дидро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 "Вселенная непрестанно вновь начинается и кончается, каждое мгновение она зарождается и умирает... В этом громадном океане материи нет ни одной молекулы, которая оставалась бы одинаковой хоть одно мгновение: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rerum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novum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nascitur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ordo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— вот вечный девиз Вселенной". 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    Концепцию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прогресса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развивает 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Кондорсе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выделяя 10 эпох в истории человечества от образования первобытных племен, перехода к земледелию до будущего, построенного на принципах разума.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     Понятие прогресса в науке и философии, как в религии, изначально предполагает черты золотого века - такие, как равенство и изобилие. Потом туда добавляется технический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прогресс. 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возникающее представление об эволюции делает образ прогресса, а вместе с ним истории,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не имеющими конца.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693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D1CD5A-3E77-2E9D-1781-9E72860635A8}"/>
              </a:ext>
            </a:extLst>
          </p:cNvPr>
          <p:cNvSpPr txBox="1"/>
          <p:nvPr/>
        </p:nvSpPr>
        <p:spPr>
          <a:xfrm>
            <a:off x="2019456" y="110597"/>
            <a:ext cx="6098582" cy="5021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КАЧЕСТВЕННОСТЬ ВРЕМЕНИ</a:t>
            </a:r>
            <a:endParaRPr lang="ru-RU" sz="2400" dirty="0">
              <a:effectLst/>
              <a:latin typeface="Open Sans" panose="020B060603050402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B6BAA4-1BE3-79F2-E6C0-5ACD155F9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9319" y="303800"/>
            <a:ext cx="2493313" cy="29755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7177B4-F218-4E74-E380-EC2F3C1ED46B}"/>
              </a:ext>
            </a:extLst>
          </p:cNvPr>
          <p:cNvSpPr txBox="1"/>
          <p:nvPr/>
        </p:nvSpPr>
        <p:spPr>
          <a:xfrm>
            <a:off x="259872" y="632309"/>
            <a:ext cx="885463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Кроме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христианского допущения, что история имеет цель, наука Нового времени приняла ещё одно допущение: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бескачественность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времени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 Так уже возрожденческий философ </a:t>
            </a:r>
            <a:r>
              <a:rPr lang="ru-RU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Телезио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утверждал, что только при однородности времени возможно повторение научного экспе-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римента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бескачественное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время – основа опытной науки. Ради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исполь-зования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экспериментального метода для доказательства учёные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догово-рились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считать время, как и пространство, везде и всегда одинаковым.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EBE550-98E3-DDA3-B6F8-BB717869260F}"/>
              </a:ext>
            </a:extLst>
          </p:cNvPr>
          <p:cNvSpPr txBox="1"/>
          <p:nvPr/>
        </p:nvSpPr>
        <p:spPr>
          <a:xfrm>
            <a:off x="274620" y="2808638"/>
            <a:ext cx="91199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    </a:t>
            </a:r>
            <a:r>
              <a:rPr lang="ru-RU" dirty="0" smtClean="0"/>
              <a:t>  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Однако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тысячелетиями люди видели время качественным: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как времена года, как календарь. Повторяемость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циклов закрепляла качества времени, и только осознание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этой качественности сделало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возможным земледелие. Поэтому наша психика мыслит время качественным – и  цикличным.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1EDCB76-E60F-2A97-E63C-0797AB297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2599" y="3578604"/>
            <a:ext cx="2413937" cy="297559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4620" y="4128410"/>
            <a:ext cx="900211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На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качественность времени обратили внимание философы ХХ века. Французский философ </a:t>
            </a:r>
            <a:r>
              <a:rPr lang="ru-RU" sz="2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Анри Бергсон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вводит понятие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индивидуального психологического времени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как последовательность психологического, внутреннего, протекания жизни. Абстрактное время науки дано извне, но психологическое время изнутри творится нами. Мы порождаем его как вместилище планируемых событий и заполняем его эпизодами своей судьбы – что подтверждает аналогию времени с ткачеством. В этом смысле </a:t>
            </a:r>
            <a:r>
              <a:rPr lang="ru-RU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Хайдеггер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питал, что прошлое творится из будущего.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4943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1877E1-6ABC-B374-979D-EF7F258ECDCE}"/>
              </a:ext>
            </a:extLst>
          </p:cNvPr>
          <p:cNvSpPr txBox="1"/>
          <p:nvPr/>
        </p:nvSpPr>
        <p:spPr>
          <a:xfrm>
            <a:off x="3687093" y="131343"/>
            <a:ext cx="827384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Прошлое и будущее – условные координаты, на что обращал внимание уже 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Августин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говоря что реально есть только настоящее: </a:t>
            </a:r>
            <a:r>
              <a:rPr lang="ru-RU" sz="2000" dirty="0" smtClean="0">
                <a:latin typeface="Arial" panose="020B0604020202020204" pitchFamily="34" charset="0"/>
              </a:rPr>
              <a:t>п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</a:rPr>
              <a:t>сихологически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время распадается на "настоящее прошлого" (память), "настоящее настоящего" (созерцание) и "настоящее будущего" (надежда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Но настоящее есть не время, а вечность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(в Боге настоящее соединено с прошлым и будущим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</a:rPr>
              <a:t>)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потому времени нет.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Время – поток исчезающих мгновений, оно существует только в нашем уме в виде памяти о том, что было, и фантазии о том, что будет.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</a:rPr>
              <a:t>– «Что же</a:t>
            </a:r>
          </a:p>
          <a:p>
            <a:pPr algn="just"/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такое время,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</a:rPr>
              <a:t>уж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не растяжение ли души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</a:rPr>
              <a:t>?»</a:t>
            </a:r>
          </a:p>
          <a:p>
            <a:pPr algn="just"/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</a:rPr>
              <a:t> - пишет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Августин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F86DD5-0A08-621A-B07A-ABB4AF02D277}"/>
              </a:ext>
            </a:extLst>
          </p:cNvPr>
          <p:cNvSpPr txBox="1"/>
          <p:nvPr/>
        </p:nvSpPr>
        <p:spPr>
          <a:xfrm>
            <a:off x="289215" y="4381875"/>
            <a:ext cx="875154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73685" algn="just">
              <a:spcAft>
                <a:spcPts val="0"/>
              </a:spcAft>
            </a:pP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</a:rPr>
              <a:t>Для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средневекового схоласта </a:t>
            </a:r>
            <a:r>
              <a:rPr lang="ru-RU" sz="2000" b="1" i="1" dirty="0">
                <a:latin typeface="Arial" panose="020B0604020202020204" pitchFamily="34" charset="0"/>
                <a:ea typeface="Calibri" panose="020F0502020204030204" pitchFamily="34" charset="0"/>
              </a:rPr>
              <a:t>Альберта Великого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, учителя виднейшего авторитета церкви Фомы Аквинского, время есть мера изменений, и оно различно в разных частях бытия.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</a:rPr>
              <a:t>Неизменный Бог существует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вне времени, в вечной жизни, которая качественно отлична от вечности, присущей явлениям, не имеющим конца существования. Время различно в движении небесных тел, и в изменениях материальных земных вещей, и в изменениях в душе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ru-RU" sz="2000" dirty="0">
              <a:effectLst/>
              <a:latin typeface="Open Sans" panose="020B060603050402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7851" y="3150385"/>
            <a:ext cx="2713088" cy="34365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15" y="234772"/>
            <a:ext cx="3250397" cy="405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016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1877E1-6ABC-B374-979D-EF7F258ECDCE}"/>
              </a:ext>
            </a:extLst>
          </p:cNvPr>
          <p:cNvSpPr txBox="1"/>
          <p:nvPr/>
        </p:nvSpPr>
        <p:spPr>
          <a:xfrm>
            <a:off x="117988" y="91715"/>
            <a:ext cx="11887199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ткём время как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своё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осознание его,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определяя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свою судьбу,-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иллюстрирует </a:t>
            </a:r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экзальтацию 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Сатурна в Весах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знаке творчества.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ремя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может идти медленнее и быстрее, согласно скорости нашего восприятия и мышления, и зависит от нашей способности вместить окружающую жизнь, от внутренней свободы – пустоты. 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Когда психике ничто не мешает, она способна вместить многое – время идёт медленно. При невосприимчивости, оно летит стрелой. Психологическое время зависит от возраста: у ребёнка оно идёт медленно, у старика быстро. Смерть как конец судьбы поэтому – неспособность вместить настоящее и соткать пространство для будущего.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Время нашей жизни вторично по отношению к внутреннему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пространству: </a:t>
            </a:r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архетип 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Урана </a:t>
            </a:r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мифологии предшествует архетипу Сатурна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Латинское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слово </a:t>
            </a:r>
            <a:r>
              <a:rPr lang="ru-RU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время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tempus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происходит от значения «</a:t>
            </a:r>
            <a:r>
              <a:rPr lang="ru-RU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тянуть»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ему родственны слова «</a:t>
            </a:r>
            <a:r>
              <a:rPr lang="ru-RU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утомлённый»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«</a:t>
            </a:r>
            <a:r>
              <a:rPr lang="ru-RU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тяжёлый»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F86DD5-0A08-621A-B07A-ABB4AF02D277}"/>
              </a:ext>
            </a:extLst>
          </p:cNvPr>
          <p:cNvSpPr txBox="1"/>
          <p:nvPr/>
        </p:nvSpPr>
        <p:spPr>
          <a:xfrm>
            <a:off x="5088193" y="3209272"/>
            <a:ext cx="696093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Нам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тяжело порой творить качества нашего будущего времени, быть творцом своей судьбы. Но ещё тяжелее ждать: ощущать, как длится время, без дела. Без событий мы чувствуем, что оно проходит мимо. Время должно становиться событием, мы должны ощущать его становлением. 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    Как писал 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Ницше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философ знака Весов, как и 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Хайдеггер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 «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Существует великий год становления, чудовищно великий год, он должен, подобно песочным часам, снова и снова поворачиваться, чтобы течь сызнова и опять становиться пустым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70" y="3554360"/>
            <a:ext cx="4778785" cy="304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509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EC849F3-829A-A10E-A6F4-842BDF23705C}"/>
              </a:ext>
            </a:extLst>
          </p:cNvPr>
          <p:cNvSpPr txBox="1"/>
          <p:nvPr/>
        </p:nvSpPr>
        <p:spPr>
          <a:xfrm>
            <a:off x="166606" y="134034"/>
            <a:ext cx="117825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ВРЕМЯ КАК ИНСТРУМЕНТ ТВОРЕНИЯ И КАК ЗЛО ОГРАНИЧЕНИЯ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68DA16-3F8C-1503-B3A3-7963E8477A18}"/>
              </a:ext>
            </a:extLst>
          </p:cNvPr>
          <p:cNvSpPr txBox="1"/>
          <p:nvPr/>
        </p:nvSpPr>
        <p:spPr>
          <a:xfrm>
            <a:off x="242807" y="708610"/>
            <a:ext cx="8095281" cy="5821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73685" algn="just">
              <a:lnSpc>
                <a:spcPct val="110000"/>
              </a:lnSpc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Мы подошли к идее, что время – инструмент творения. Вращая ось времен или мировую гору в первозданных водах, индийские, центральноазиатские или японские боги творят Вселенную. </a:t>
            </a:r>
          </a:p>
          <a:p>
            <a:pPr indent="273685" algn="just">
              <a:lnSpc>
                <a:spcPct val="110000"/>
              </a:lnSpc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амо время иногда мыслится </a:t>
            </a:r>
            <a:r>
              <a:rPr lang="ru-RU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демиургом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иранский демиург – бог времени </a:t>
            </a:r>
            <a:r>
              <a:rPr lang="ru-RU" sz="20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Зерван</a:t>
            </a:r>
            <a:r>
              <a:rPr lang="ru-RU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именем которого в Иране называлась планета Сатурн. Но все сотворенное, определённое – значит, ограниченное. Осознание качественности времени и судьбы (в отличие от безликого абстрактного времени) связано с осознанием ограничений и смертности. Поэтому бог времени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Зерван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рождает не только доброго бога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Орзмунда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но и духа зла Аримана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и вынужден исправить творение, послав в мир Заратуштру. </a:t>
            </a:r>
          </a:p>
          <a:p>
            <a:pPr indent="273685" algn="just">
              <a:lnSpc>
                <a:spcPct val="110000"/>
              </a:lnSpc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фото – история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Зервана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храме огнепоклонников в Баку (характерна ее повторяемость). </a:t>
            </a:r>
          </a:p>
          <a:p>
            <a:pPr indent="273685" algn="just">
              <a:lnSpc>
                <a:spcPct val="110000"/>
              </a:lnSpc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Время мыслится враждебным человеку, причиной всякого зла. Арабская пословица говорит: "</a:t>
            </a:r>
            <a:r>
              <a:rPr lang="ru-RU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Человек — слуга времени, но время — враг человека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".</a:t>
            </a:r>
          </a:p>
        </p:txBody>
      </p:sp>
      <p:pic>
        <p:nvPicPr>
          <p:cNvPr id="9" name="Рисунок 8" descr="Изображение выглядит как текст, искусство, ткань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BF34351D-57C6-3701-DE3A-45FC6A9AD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300" y="688759"/>
            <a:ext cx="3349224" cy="587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2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EC849F3-829A-A10E-A6F4-842BDF23705C}"/>
              </a:ext>
            </a:extLst>
          </p:cNvPr>
          <p:cNvSpPr txBox="1"/>
          <p:nvPr/>
        </p:nvSpPr>
        <p:spPr>
          <a:xfrm>
            <a:off x="166606" y="134034"/>
            <a:ext cx="117825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ВРЕМЯ КАК ЗЛО ОГРАНИЧЕННОСТИ И СМЕРТИ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68DA16-3F8C-1503-B3A3-7963E8477A18}"/>
              </a:ext>
            </a:extLst>
          </p:cNvPr>
          <p:cNvSpPr txBox="1"/>
          <p:nvPr/>
        </p:nvSpPr>
        <p:spPr>
          <a:xfrm>
            <a:off x="340962" y="663268"/>
            <a:ext cx="4835472" cy="5967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9875" algn="just">
              <a:lnSpc>
                <a:spcPct val="120000"/>
              </a:lnSpc>
            </a:pP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итайский бог времени </a:t>
            </a:r>
            <a:r>
              <a:rPr lang="ru-RU" sz="20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Тай-суй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приносит несчастья</a:t>
            </a:r>
          </a:p>
          <a:p>
            <a:pPr indent="269875" algn="just">
              <a:lnSpc>
                <a:spcPct val="120000"/>
              </a:lnSpc>
            </a:pP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ндийский бог времени и судьбы </a:t>
            </a:r>
            <a:r>
              <a:rPr lang="ru-RU" sz="20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Калы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символ которого – колесо из дней и ночей года, поглощающих человеческие существования, создаёт и уничтожает мир, а бог смерти </a:t>
            </a:r>
            <a:r>
              <a:rPr lang="ru-RU" sz="20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Мритью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служит ему. В легенде Махабхараты человек вызывает на суд ужалившую его змею, виновную в его смерти. Но змея говорит, что она была лишь орудием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Мритью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а тот ссылается на Калу, как истинную причину постигшей человека участи. </a:t>
            </a:r>
          </a:p>
          <a:p>
            <a:pPr indent="269875" algn="just">
              <a:lnSpc>
                <a:spcPct val="120000"/>
              </a:lnSpc>
            </a:pP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буддизме Кала предстает в страшном облике. </a:t>
            </a:r>
            <a:endParaRPr lang="ru-RU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A7AAF7E-7B12-1ABC-2899-463CDFB30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4110" y="819212"/>
            <a:ext cx="6645083" cy="52505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15C6FF-88F4-D700-B30C-38FC9575597A}"/>
              </a:ext>
            </a:extLst>
          </p:cNvPr>
          <p:cNvSpPr txBox="1"/>
          <p:nvPr/>
        </p:nvSpPr>
        <p:spPr>
          <a:xfrm>
            <a:off x="6442128" y="6193767"/>
            <a:ext cx="48354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Калачакра</a:t>
            </a:r>
            <a:r>
              <a:rPr lang="ru-RU" dirty="0"/>
              <a:t> — круг времени и перевоплощений</a:t>
            </a:r>
          </a:p>
        </p:txBody>
      </p:sp>
    </p:spTree>
    <p:extLst>
      <p:ext uri="{BB962C8B-B14F-4D97-AF65-F5344CB8AC3E}">
        <p14:creationId xmlns:p14="http://schemas.microsoft.com/office/powerpoint/2010/main" val="3058058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4409"/>
            <a:ext cx="10515600" cy="651865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ru-RU" sz="2800" b="1" dirty="0">
                <a:latin typeface="Arial" panose="020B0604020202020204" pitchFamily="34" charset="0"/>
                <a:ea typeface="Calibri" panose="020F0502020204030204" pitchFamily="34" charset="0"/>
              </a:rPr>
              <a:t>ЦИКЛИЧНОСТЬ ВРЕМЕНИ В МИФОЛОГИИ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226" y="866275"/>
            <a:ext cx="8339039" cy="5612124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Астрология как психология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vs.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астрология как философия, которая может дать мировоззрение, возвышающееся над социальным стандартом.</a:t>
            </a:r>
          </a:p>
          <a:p>
            <a:pPr>
              <a:lnSpc>
                <a:spcPct val="100000"/>
              </a:lnSpc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Время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– одно из основополагающих мировоззренческих и философских понятий, с древности основа осмысления жизни своего рода и себя самого. </a:t>
            </a:r>
          </a:p>
          <a:p>
            <a:pPr>
              <a:lnSpc>
                <a:spcPct val="100000"/>
              </a:lnSpc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Представление о времени родилось из наблюдения за повтором дневного и годового цикла. Поэтому время изначально мыслилось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циклическим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Оно ассоциировалось с движением солнца и небесных созвездий.</a:t>
            </a:r>
          </a:p>
          <a:p>
            <a:pPr>
              <a:lnSpc>
                <a:spcPct val="100000"/>
              </a:lnSpc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Суточное вращение звёздного неба и солнца создало повсеместный образ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мировой оси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– т.е. неизменного стержня времени, вокруг которого разворачивается круговорот жизни Вселенной. </a:t>
            </a:r>
          </a:p>
          <a:p>
            <a:pPr>
              <a:lnSpc>
                <a:spcPct val="100000"/>
              </a:lnSpc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Мировая ось – основа цикла времён, и слово 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цикл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восходит к индоевропейскому корню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ku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обозначающему ось (к нему же возводят наши слова: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ось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кольцо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колесо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265" y="1690688"/>
            <a:ext cx="3320509" cy="478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Картинка 16 из 728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6" y="261144"/>
            <a:ext cx="2414588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7"/>
          <p:cNvSpPr>
            <a:spLocks noChangeArrowheads="1"/>
          </p:cNvSpPr>
          <p:nvPr/>
        </p:nvSpPr>
        <p:spPr bwMode="auto">
          <a:xfrm>
            <a:off x="2851688" y="214314"/>
            <a:ext cx="7267416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Aft>
                <a:spcPts val="600"/>
              </a:spcAft>
              <a:defRPr/>
            </a:pPr>
            <a:r>
              <a:rPr lang="ru-RU" sz="2400" b="1" dirty="0">
                <a:latin typeface="Arial" pitchFamily="34" charset="0"/>
              </a:rPr>
              <a:t>ЗЕМЛЕДЕЛИЕ И ЖЕРТВОПРИНОШЕНИЕ</a:t>
            </a:r>
          </a:p>
          <a:p>
            <a:pPr marL="180000" indent="-180000" algn="just">
              <a:spcAft>
                <a:spcPts val="800"/>
              </a:spcAft>
              <a:buFontTx/>
              <a:buChar char="•"/>
              <a:defRPr/>
            </a:pPr>
            <a:r>
              <a:rPr lang="ru-RU" sz="2000" dirty="0">
                <a:latin typeface="Arial" pitchFamily="34" charset="0"/>
              </a:rPr>
              <a:t>Аналогия серпа, срезающего урожай, античного </a:t>
            </a:r>
            <a:r>
              <a:rPr lang="ru-RU" sz="2000" b="1" i="1" dirty="0">
                <a:latin typeface="Arial" pitchFamily="34" charset="0"/>
              </a:rPr>
              <a:t>Кроноса</a:t>
            </a:r>
            <a:r>
              <a:rPr lang="en-US" sz="2000" b="1" i="1" dirty="0">
                <a:latin typeface="Arial" pitchFamily="34" charset="0"/>
              </a:rPr>
              <a:t>/</a:t>
            </a:r>
            <a:r>
              <a:rPr lang="ru-RU" sz="2000" b="1" i="1" dirty="0">
                <a:latin typeface="Arial" pitchFamily="34" charset="0"/>
              </a:rPr>
              <a:t>Сатурна</a:t>
            </a:r>
            <a:r>
              <a:rPr lang="ru-RU" sz="2000" dirty="0">
                <a:latin typeface="Arial" pitchFamily="34" charset="0"/>
              </a:rPr>
              <a:t> с косой смерти – символом неумолимого времени – и мела и историческое подтверждение в образе сезонных жертвоприношений. Осознавая законы времени, земледелец берет на себя функции, которые ранее исполняла природа, но поначалу не уверен, что сможет хорошо уподобиться ей: его сомнения в получении урожая рождают идею жертвоприношений. </a:t>
            </a:r>
          </a:p>
        </p:txBody>
      </p:sp>
      <p:pic>
        <p:nvPicPr>
          <p:cNvPr id="24580" name="Picture 12" descr="Картинка 4 из 177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853" y="394397"/>
            <a:ext cx="1820863" cy="279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4" descr="Картинка 7 из 177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42" y="3541713"/>
            <a:ext cx="4097286" cy="305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Прямоугольник 8"/>
          <p:cNvSpPr>
            <a:spLocks noChangeArrowheads="1"/>
          </p:cNvSpPr>
          <p:nvPr/>
        </p:nvSpPr>
        <p:spPr bwMode="auto">
          <a:xfrm>
            <a:off x="4491869" y="5091394"/>
            <a:ext cx="46945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 dirty="0">
                <a:latin typeface="Arial" panose="020B0604020202020204" pitchFamily="34" charset="0"/>
              </a:rPr>
              <a:t>Упряжка </a:t>
            </a:r>
            <a:r>
              <a:rPr lang="ru-RU" altLang="ru-RU" sz="1800" i="1" dirty="0">
                <a:latin typeface="Arial" panose="020B0604020202020204" pitchFamily="34" charset="0"/>
              </a:rPr>
              <a:t>Сатурна</a:t>
            </a:r>
            <a:r>
              <a:rPr lang="ru-RU" altLang="ru-RU" sz="1800" dirty="0">
                <a:latin typeface="Arial" panose="020B0604020202020204" pitchFamily="34" charset="0"/>
              </a:rPr>
              <a:t> (змеи – символ земли)</a:t>
            </a:r>
          </a:p>
        </p:txBody>
      </p:sp>
      <p:sp>
        <p:nvSpPr>
          <p:cNvPr id="24583" name="Прямоугольник 9"/>
          <p:cNvSpPr>
            <a:spLocks noChangeArrowheads="1"/>
          </p:cNvSpPr>
          <p:nvPr/>
        </p:nvSpPr>
        <p:spPr bwMode="auto">
          <a:xfrm>
            <a:off x="4491870" y="5590541"/>
            <a:ext cx="469450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 i="1" dirty="0">
                <a:latin typeface="Arial" panose="020B0604020202020204" pitchFamily="34" charset="0"/>
              </a:rPr>
              <a:t>Кронос</a:t>
            </a:r>
            <a:r>
              <a:rPr lang="ru-RU" altLang="ru-RU" sz="1800" dirty="0">
                <a:latin typeface="Arial" panose="020B0604020202020204" pitchFamily="34" charset="0"/>
              </a:rPr>
              <a:t>, глотающий детей, имя которого народная этимология стала трактовать как Хронос– Время</a:t>
            </a:r>
          </a:p>
        </p:txBody>
      </p:sp>
      <p:pic>
        <p:nvPicPr>
          <p:cNvPr id="24584" name="Picture 11" descr="E:\PHOTO\МИФОЛОГИЯ\saturn_худож образ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505" y="3368959"/>
            <a:ext cx="2920343" cy="3274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6" descr="песочные часы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072" y="3382169"/>
            <a:ext cx="1195881" cy="1579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6464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31E746-1A4E-674D-3C93-9392B0EDFE3E}"/>
              </a:ext>
            </a:extLst>
          </p:cNvPr>
          <p:cNvSpPr txBox="1"/>
          <p:nvPr/>
        </p:nvSpPr>
        <p:spPr>
          <a:xfrm>
            <a:off x="342462" y="159443"/>
            <a:ext cx="8825601" cy="2435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73685" algn="just">
              <a:lnSpc>
                <a:spcPct val="110000"/>
              </a:lnSpc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Время и судьба привносят в этот мир завершенность и смерть. Время, фиксируя жизнь, уничтожает её. Таков закон этого мира, это зло, которое невозможно исправить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В ограничениях времени и материи видят зло религии. Преодоление этого зла – в стремлении к безграничной свободе духа. Для </a:t>
            </a:r>
            <a:r>
              <a:rPr lang="ru-RU" sz="20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Николая Бердяева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она проявляется в открытом процессе творчества (сотворчества человека Богу и прорыве из временного процесса к вечности, как сказано выше). </a:t>
            </a: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CDE8783-4CC2-78B9-2603-EA6B3AE96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87" y="4342500"/>
            <a:ext cx="2258225" cy="23062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608E9E-1FB6-C4BB-CD1A-2FCC4AE1B930}"/>
              </a:ext>
            </a:extLst>
          </p:cNvPr>
          <p:cNvSpPr txBox="1"/>
          <p:nvPr/>
        </p:nvSpPr>
        <p:spPr>
          <a:xfrm>
            <a:off x="2743200" y="4258502"/>
            <a:ext cx="9226657" cy="2435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9875" algn="just">
              <a:lnSpc>
                <a:spcPct val="110000"/>
              </a:lnSpc>
            </a:pP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писывает диалектику времени и мышления – и содержащееся в нем зло – представитель психотипа Козерога </a:t>
            </a:r>
            <a:r>
              <a:rPr lang="ru-RU" sz="20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Жиль </a:t>
            </a:r>
            <a:r>
              <a:rPr lang="ru-RU" sz="20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Делёз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Привычную нам, инертную в своей временной последовательности мысль философ оценивает как «крик глубины» Кроноса (под которым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Делёз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подразумевает Хронос – время), в более же здоровом варианте она должна принадлежать поверхности Эона (т.е. спонтанно проявлять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сиюминутость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настоящего, "здесь и теперь", через которое мы воспринимаем вечность).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B31F1A-C93F-1DEA-7B8E-0D9EE9C3D5AF}"/>
              </a:ext>
            </a:extLst>
          </p:cNvPr>
          <p:cNvSpPr txBox="1"/>
          <p:nvPr/>
        </p:nvSpPr>
        <p:spPr>
          <a:xfrm>
            <a:off x="360946" y="2487932"/>
            <a:ext cx="11572815" cy="1758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9875" algn="just">
              <a:lnSpc>
                <a:spcPct val="110000"/>
              </a:lnSpc>
            </a:pP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современных людей время – основа осознания внутренней длительности нашей жизни и судьбы. Мы считаем, что осмысливаем жизнь и рефлексируем мысль – во времени, так как нам важна сама </a:t>
            </a:r>
            <a:r>
              <a:rPr lang="ru-R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последовательность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этого процесса, которую и воплощает время. – Хотя этот способ восприятия – не единственный: жизнь может восприниматься более спонтанно, вне времени, в вечности, и философия, как и религия, настраивает на это.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22E88E3-854A-85C9-F18C-5B3B9CDFE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0253" y="271661"/>
            <a:ext cx="2609285" cy="212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711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2720317-8EB0-3326-5DE3-31DE101C3299}"/>
              </a:ext>
            </a:extLst>
          </p:cNvPr>
          <p:cNvSpPr txBox="1"/>
          <p:nvPr/>
        </p:nvSpPr>
        <p:spPr>
          <a:xfrm>
            <a:off x="697424" y="343540"/>
            <a:ext cx="5718874" cy="6401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Подытожим:</a:t>
            </a:r>
          </a:p>
          <a:p>
            <a:pPr>
              <a:spcAft>
                <a:spcPts val="600"/>
              </a:spcAft>
            </a:pP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Линейная последовательность времени может становиться отрезком ограничений или уводить в абстрактную дурную бесконечность, цикличность времени – возвращать к вечному.</a:t>
            </a:r>
          </a:p>
          <a:p>
            <a:pPr>
              <a:spcAft>
                <a:spcPts val="600"/>
              </a:spcAft>
            </a:pPr>
            <a:r>
              <a:rPr lang="ru-RU" sz="2000" dirty="0" err="1">
                <a:solidFill>
                  <a:srgbClr val="EA6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Бескачественность</a:t>
            </a:r>
            <a:r>
              <a:rPr lang="ru-RU" sz="2000" dirty="0">
                <a:solidFill>
                  <a:srgbClr val="EA6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времени делает человека песчинкой мироздания, качественность – его творцом. </a:t>
            </a:r>
          </a:p>
          <a:p>
            <a:pPr>
              <a:spcAft>
                <a:spcPts val="600"/>
              </a:spcAft>
            </a:pPr>
            <a:r>
              <a:rPr lang="ru-RU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Вот почему стоит возвращаться от естественно-научной абстракции времени к древним мифологическим и современным философским представлениям, обладающим большей полнотой. </a:t>
            </a:r>
          </a:p>
          <a:p>
            <a:pPr>
              <a:spcAft>
                <a:spcPts val="1200"/>
              </a:spcAft>
            </a:pPr>
            <a:r>
              <a:rPr lang="ru-RU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астрологии удастся вернуть в науку понятие качественности и разнообразия времени, описываемого на основе повторяющихся циклов, это будет её максимальным вкладом в знание XXI века</a:t>
            </a:r>
          </a:p>
          <a:p>
            <a:pPr algn="ctr">
              <a:spcAft>
                <a:spcPts val="600"/>
              </a:spcAft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6053E59-56A2-AF72-BCC3-41563855E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2779" y="290512"/>
            <a:ext cx="5095875" cy="627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4572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E8619985-8168-77D9-A8D6-704B1D3227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6884" y="333376"/>
            <a:ext cx="9264316" cy="1699961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120000"/>
              </a:lnSpc>
              <a:spcAft>
                <a:spcPct val="20000"/>
              </a:spcAft>
            </a:pPr>
            <a:r>
              <a:rPr lang="ru-RU" alt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</a:t>
            </a:r>
            <a:r>
              <a:rPr lang="ru-RU" altLang="ru-R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i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Семиры</a:t>
            </a:r>
            <a:r>
              <a:rPr lang="ru-RU" altLang="ru-RU" sz="20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В. </a:t>
            </a:r>
            <a:r>
              <a:rPr lang="ru-RU" altLang="ru-RU" sz="2000" b="1" i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Веташа</a:t>
            </a:r>
            <a:r>
              <a:rPr lang="ru-RU" altLang="ru-R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alt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АСТРОЛИНГВА»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http://www.astrolingua.ru</a:t>
            </a: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тексты 20-ти изданных и ряда неизданных книг, картины и статьи по астрологии, философии, мифологии и символизму</a:t>
            </a:r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6FCDF047-0B8B-A9C1-0061-7CB2D997EF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6884" y="2033336"/>
            <a:ext cx="9264316" cy="4491287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Книга </a:t>
            </a:r>
            <a:r>
              <a:rPr lang="ru-RU" altLang="ru-RU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АСТРОЛОГИЯ и МИФОЛОГИЯ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» (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«Архетипы мировой мифологии»):</a:t>
            </a:r>
            <a:r>
              <a:rPr lang="ru-RU" altLang="ru-RU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http://www.astrolingua.ru/MYTH/mif1.htm</a:t>
            </a:r>
            <a:endParaRPr lang="ru-RU" alt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30000"/>
              </a:lnSpc>
              <a:buNone/>
              <a:defRPr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 Глава </a:t>
            </a:r>
            <a:r>
              <a:rPr lang="ru-RU" altLang="ru-RU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ВРЕМЯ и СУДЬБА</a:t>
            </a:r>
            <a:r>
              <a:rPr lang="ru-RU" altLang="ru-RU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altLang="ru-RU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https://astrolingua.ru/MYTH/mif7.htm</a:t>
            </a:r>
            <a: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Книга </a:t>
            </a:r>
            <a:r>
              <a:rPr lang="ru-RU" altLang="ru-RU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СОЗВЕЗДИЯ МЫСЛИ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» (Астрология философов) – о  концепциях философов разных знаков Зодиака </a:t>
            </a:r>
            <a: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http://www.astrolingua.ru</a:t>
            </a:r>
            <a:r>
              <a:rPr lang="en-US" alt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/NEWKNIGI/ast_phil.htm</a:t>
            </a:r>
            <a: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eaLnBrk="1" hangingPunct="1">
              <a:lnSpc>
                <a:spcPct val="130000"/>
              </a:lnSpc>
              <a:buNone/>
              <a:defRPr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Глава о философии Козерогов:</a:t>
            </a:r>
            <a: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https://astrolingua.ru/NEWKNIGI/astphil7koz.htm</a:t>
            </a:r>
            <a: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Рассказы об Индии и ее богах «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Потоки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Индии», «С Индией на равных»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http://www.astrolingua.ru/</a:t>
            </a:r>
            <a:r>
              <a:rPr lang="en-US" alt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TRAVEL/indiris.htm</a:t>
            </a:r>
            <a: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 eaLnBrk="1" hangingPunct="1">
              <a:lnSpc>
                <a:spcPct val="130000"/>
              </a:lnSpc>
              <a:buNone/>
              <a:defRPr/>
            </a:pPr>
            <a: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«Через Индию в Непал»</a:t>
            </a:r>
            <a: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https://astrolingua.ru/TRAVEL/nepal_ris0.htm</a:t>
            </a:r>
            <a: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30000"/>
              </a:lnSpc>
              <a:buNone/>
              <a:defRPr/>
            </a:pPr>
            <a: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alt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Тайланд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– страна без тайн?»</a:t>
            </a:r>
            <a: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https://astrolingua.ru/TRAVEL/tailris.htm</a:t>
            </a:r>
            <a: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30000"/>
              </a:lnSpc>
              <a:defRPr/>
            </a:pPr>
            <a:endParaRPr lang="ru-RU" altLang="ru-RU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9812" name="Picture 4" descr="okniga2">
            <a:extLst>
              <a:ext uri="{FF2B5EF4-FFF2-40B4-BE49-F238E27FC236}">
                <a16:creationId xmlns:a16="http://schemas.microsoft.com/office/drawing/2014/main" id="{1F2FA009-EA50-4FA2-A77D-F46349429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014" y="241299"/>
            <a:ext cx="2055127" cy="314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3" name="Picture 6" descr="oblphil">
            <a:extLst>
              <a:ext uri="{FF2B5EF4-FFF2-40B4-BE49-F238E27FC236}">
                <a16:creationId xmlns:a16="http://schemas.microsoft.com/office/drawing/2014/main" id="{E97D0109-6E77-0652-68FB-754E328F2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014" y="3644902"/>
            <a:ext cx="2055127" cy="295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192755"/>
            <a:ext cx="1152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+mj-cs"/>
              </a:rPr>
              <a:t>ВРЕМЯ КАК МИРОВАЯ ОСЬ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00" y="3232832"/>
            <a:ext cx="3424051" cy="338491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05102" y="3038213"/>
            <a:ext cx="8312727" cy="3723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20000"/>
              </a:lnSpc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</a:rPr>
              <a:t>Мировую ось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 (потом средневековое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Axis Mundi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) в мифологии воплощают также священные горы и камни - разворачивая образность сатурнианского архетипа: родство понятий своей земли, времени и судьбы:</a:t>
            </a:r>
          </a:p>
          <a:p>
            <a:pPr marL="342900" indent="-342900" algn="just">
              <a:lnSpc>
                <a:spcPct val="120000"/>
              </a:lnSpc>
              <a:spcAft>
                <a:spcPts val="0"/>
              </a:spcAft>
              <a:buFontTx/>
              <a:buChar char="-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мифическая "</a:t>
            </a:r>
            <a:r>
              <a:rPr lang="ru-RU" b="1" i="1" dirty="0">
                <a:latin typeface="Arial" panose="020B0604020202020204" pitchFamily="34" charset="0"/>
                <a:ea typeface="Calibri" panose="020F0502020204030204" pitchFamily="34" charset="0"/>
              </a:rPr>
              <a:t>Гора стран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" в Месопотамии, </a:t>
            </a:r>
          </a:p>
          <a:p>
            <a:pPr marL="342900" indent="-342900" algn="just">
              <a:lnSpc>
                <a:spcPct val="120000"/>
              </a:lnSpc>
              <a:spcAft>
                <a:spcPts val="0"/>
              </a:spcAft>
              <a:buFontTx/>
              <a:buChar char="-"/>
            </a:pPr>
            <a:r>
              <a:rPr lang="ru-RU" b="1" i="1" dirty="0">
                <a:latin typeface="Arial" panose="020B0604020202020204" pitchFamily="34" charset="0"/>
                <a:ea typeface="Calibri" panose="020F0502020204030204" pitchFamily="34" charset="0"/>
              </a:rPr>
              <a:t>Меру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 в Индии,</a:t>
            </a:r>
            <a:r>
              <a:rPr lang="ru-RU" b="1" i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marL="342900" indent="-342900" algn="just">
              <a:lnSpc>
                <a:spcPct val="120000"/>
              </a:lnSpc>
              <a:spcAft>
                <a:spcPts val="0"/>
              </a:spcAft>
              <a:buFontTx/>
              <a:buChar char="-"/>
            </a:pPr>
            <a:r>
              <a:rPr lang="ru-RU" b="1" i="1" dirty="0" err="1">
                <a:latin typeface="Arial" panose="020B0604020202020204" pitchFamily="34" charset="0"/>
                <a:ea typeface="Calibri" panose="020F0502020204030204" pitchFamily="34" charset="0"/>
              </a:rPr>
              <a:t>Хараберецаити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 в Иране, </a:t>
            </a:r>
          </a:p>
          <a:p>
            <a:pPr marL="342900" indent="-342900" algn="just">
              <a:lnSpc>
                <a:spcPct val="120000"/>
              </a:lnSpc>
              <a:spcAft>
                <a:spcPts val="0"/>
              </a:spcAft>
              <a:buFontTx/>
              <a:buChar char="-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греческий пуп Земли </a:t>
            </a:r>
            <a:r>
              <a:rPr lang="ru-RU" b="1" i="1" dirty="0" err="1">
                <a:latin typeface="Arial" panose="020B0604020202020204" pitchFamily="34" charset="0"/>
                <a:ea typeface="Calibri" panose="020F0502020204030204" pitchFamily="34" charset="0"/>
              </a:rPr>
              <a:t>омфал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, хранящийся в Дельфийском храме, который олицетворял </a:t>
            </a:r>
            <a:r>
              <a:rPr lang="ru-RU" i="1" dirty="0">
                <a:latin typeface="Arial" panose="020B0604020202020204" pitchFamily="34" charset="0"/>
                <a:ea typeface="Calibri" panose="020F0502020204030204" pitchFamily="34" charset="0"/>
              </a:rPr>
              <a:t>камень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, проглоченный Сатурном вместо младенца Зевса и ставший основой и началом мира богов,</a:t>
            </a:r>
          </a:p>
          <a:p>
            <a:pPr marL="342900" indent="-342900" algn="just">
              <a:lnSpc>
                <a:spcPct val="120000"/>
              </a:lnSpc>
              <a:spcAft>
                <a:spcPts val="0"/>
              </a:spcAft>
              <a:buFontTx/>
              <a:buChar char="-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 священный камень </a:t>
            </a:r>
            <a:r>
              <a:rPr lang="ru-RU" b="1" i="1" dirty="0">
                <a:latin typeface="Arial" panose="020B0604020202020204" pitchFamily="34" charset="0"/>
                <a:ea typeface="Calibri" panose="020F0502020204030204" pitchFamily="34" charset="0"/>
              </a:rPr>
              <a:t>Кааба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 в Мекке, который мусульмане неслучайно связывают с концом времен.</a:t>
            </a:r>
            <a:endParaRPr lang="ru-RU" dirty="0">
              <a:latin typeface="Open Sans" panose="020B060603050402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6EF84B-EC77-A770-333F-03BDCF04CAB8}"/>
              </a:ext>
            </a:extLst>
          </p:cNvPr>
          <p:cNvSpPr txBox="1"/>
          <p:nvPr/>
        </p:nvSpPr>
        <p:spPr>
          <a:xfrm>
            <a:off x="257300" y="667781"/>
            <a:ext cx="11760529" cy="2394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20000"/>
              </a:lnSpc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Вращение небосвода побудило древних выбирать точкой отсчета </a:t>
            </a:r>
            <a:r>
              <a:rPr lang="ru-RU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Полярную звезду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Её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считали небесным гвоздём, поддерживающим твердь Небес (финны, эстонцы, ненцы, чукчи), а чаще - "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столпом мира" (монголы,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татары, калмыки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киргизы, башкиры, алеуты). Для бурятов Полярная звезда – колышек, вокруг которого на привязи ходят лошади-звезды, и столп, на котором держится мир. Таков же индийский космический столб </a:t>
            </a:r>
            <a:r>
              <a:rPr lang="ru-RU" sz="18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скамбха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священные столбы кельтских и германских народов, а также жителей Канарских островов и отдаленных культур таких племен, как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квакиутли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(Колумбия) и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нада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(Индонезия). Эти столбы мыслятся центром и опорой мира.</a:t>
            </a:r>
            <a:endParaRPr lang="ru-RU" sz="1800" dirty="0">
              <a:effectLst/>
              <a:latin typeface="Open Sans" panose="020B0606030504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550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310064" y="5857875"/>
            <a:ext cx="6143625" cy="642938"/>
          </a:xfrm>
        </p:spPr>
        <p:txBody>
          <a:bodyPr/>
          <a:lstStyle/>
          <a:p>
            <a:pPr algn="l" eaLnBrk="1" hangingPunct="1"/>
            <a:r>
              <a:rPr lang="ru-RU" altLang="ru-RU" sz="1600" b="1"/>
              <a:t/>
            </a:r>
            <a:br>
              <a:rPr lang="ru-RU" altLang="ru-RU" sz="1600" b="1"/>
            </a:br>
            <a:endParaRPr lang="ru-RU" altLang="ru-RU" sz="1600">
              <a:cs typeface="Times New Roman" panose="02020603050405020304" pitchFamily="18" charset="0"/>
            </a:endParaRPr>
          </a:p>
        </p:txBody>
      </p:sp>
      <p:sp>
        <p:nvSpPr>
          <p:cNvPr id="19461" name="Прямоугольник 6"/>
          <p:cNvSpPr>
            <a:spLocks noChangeArrowheads="1"/>
          </p:cNvSpPr>
          <p:nvPr/>
        </p:nvSpPr>
        <p:spPr bwMode="auto">
          <a:xfrm>
            <a:off x="9692640" y="2601468"/>
            <a:ext cx="220005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2385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20000"/>
              </a:spcAft>
              <a:buFontTx/>
              <a:buChar char="•"/>
            </a:pPr>
            <a:r>
              <a:rPr lang="ru-RU" altLang="ru-RU" sz="1600" dirty="0">
                <a:latin typeface="Arial" panose="020B0604020202020204" pitchFamily="34" charset="0"/>
              </a:rPr>
              <a:t>Веста и её храм</a:t>
            </a:r>
          </a:p>
        </p:txBody>
      </p:sp>
      <p:pic>
        <p:nvPicPr>
          <p:cNvPr id="19462" name="Picture 5" descr="vesta_temple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78188" y="216408"/>
            <a:ext cx="2085975" cy="2190750"/>
          </a:xfrm>
        </p:spPr>
      </p:pic>
      <p:pic>
        <p:nvPicPr>
          <p:cNvPr id="19464" name="Рисунок 8" descr="vest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018" y="3134331"/>
            <a:ext cx="1637462" cy="3366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299306" y="286261"/>
            <a:ext cx="9091168" cy="646345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Всё это образы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центра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мира – а центром Вселенной для древних воспринимается прежде всего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своя земля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свой дом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Потому античная богиня домашнего очага 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Гестия/Веста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является одновременно хранительницей родины. (От её образа идёт современный ритуал зажигания вечного огня на кладбище в честь павших защитников родины). </a:t>
            </a:r>
          </a:p>
          <a:p>
            <a:pPr>
              <a:lnSpc>
                <a:spcPct val="120000"/>
              </a:lnSpc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античное время 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Гестия/Веста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– огненный шар в центре Вселенной, вокруг которого вращаются планеты. </a:t>
            </a:r>
          </a:p>
          <a:p>
            <a:pPr>
              <a:lnSpc>
                <a:spcPct val="120000"/>
              </a:lnSpc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Мировую ось для древних может воплощать просто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стержень шатра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 она проходит через жилище человека как средоточие его жизни. </a:t>
            </a:r>
          </a:p>
          <a:p>
            <a:pPr>
              <a:lnSpc>
                <a:spcPct val="120000"/>
              </a:lnSpc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 развитием личности эта ось времени смещается в самого человека, время мыслится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стержнем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его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существования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Современная философия возвращается к этому: для 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Хайдеггера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истинное бытие (то, что на самом деле существует) – это мое наличное бытие в данный момент (неслучайно его главный труд назван «Бытие и время»). </a:t>
            </a:r>
          </a:p>
        </p:txBody>
      </p:sp>
    </p:spTree>
    <p:extLst>
      <p:ext uri="{BB962C8B-B14F-4D97-AF65-F5344CB8AC3E}">
        <p14:creationId xmlns:p14="http://schemas.microsoft.com/office/powerpoint/2010/main" val="542456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5065" y="223084"/>
            <a:ext cx="8917693" cy="502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</a:rPr>
              <a:t>ВЕРЕТЕНО ВРЕМЕНИ КАК МИРОВОЙ ЗАКОН</a:t>
            </a:r>
            <a:endParaRPr lang="ru-RU" sz="2400" dirty="0">
              <a:effectLst/>
              <a:latin typeface="Open Sans" panose="020B060603050402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1516" y="255996"/>
            <a:ext cx="2156461" cy="286763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5062" y="2275792"/>
            <a:ext cx="7399608" cy="4432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290" algn="just">
              <a:lnSpc>
                <a:spcPct val="120000"/>
              </a:lnSpc>
              <a:spcAft>
                <a:spcPts val="600"/>
              </a:spcAft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 тому же корню восходит индийское </a:t>
            </a:r>
            <a:r>
              <a:rPr lang="ru-RU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понятие закона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vrata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ru-RU" sz="20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рита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которое трактуется как установленный порядок, тесно связанный с понятием времени. </a:t>
            </a:r>
          </a:p>
          <a:p>
            <a:pPr indent="288290" algn="just">
              <a:lnSpc>
                <a:spcPct val="120000"/>
              </a:lnSpc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Как говорит гимн-загадка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Ригведы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  <a:endParaRPr lang="ru-RU" sz="1800" dirty="0">
              <a:effectLst/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pPr indent="288290" algn="just">
              <a:lnSpc>
                <a:spcPct val="120000"/>
              </a:lnSpc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"О двенадцати спицах – оно не изнашивается! –</a:t>
            </a:r>
            <a:endParaRPr lang="ru-RU" sz="1800" dirty="0">
              <a:effectLst/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pPr indent="288290" algn="just">
              <a:lnSpc>
                <a:spcPct val="120000"/>
              </a:lnSpc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Вращается колесо закона по небу.</a:t>
            </a:r>
            <a:endParaRPr lang="ru-RU" sz="1800" dirty="0">
              <a:effectLst/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pPr indent="288290" algn="just">
              <a:lnSpc>
                <a:spcPct val="120000"/>
              </a:lnSpc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На нем парами сыновья стоят: </a:t>
            </a:r>
          </a:p>
          <a:p>
            <a:pPr indent="288290" algn="just">
              <a:lnSpc>
                <a:spcPct val="120000"/>
              </a:lnSpc>
              <a:spcAft>
                <a:spcPts val="600"/>
              </a:spcAft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семь сотен и двадцать (дни и ночи)".</a:t>
            </a:r>
            <a:endParaRPr lang="ru-RU" sz="1800" dirty="0">
              <a:effectLst/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pPr indent="288290" algn="just">
              <a:lnSpc>
                <a:spcPct val="120000"/>
              </a:lnSpc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Веретено греческой мойры </a:t>
            </a:r>
            <a:r>
              <a:rPr lang="ru-RU" sz="2000" b="1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Ананке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также воплощает идею незыблемой оси мира: стержня и закона, на котором держится </a:t>
            </a:r>
            <a:r>
              <a:rPr lang="ru-RU" sz="2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миропорядок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 время – первый осознанный человеком закон, основа всех других законов.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703" y="3328416"/>
            <a:ext cx="4015998" cy="32735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B01932-2D4D-141D-3DC7-935584261166}"/>
              </a:ext>
            </a:extLst>
          </p:cNvPr>
          <p:cNvSpPr txBox="1"/>
          <p:nvPr/>
        </p:nvSpPr>
        <p:spPr>
          <a:xfrm>
            <a:off x="368812" y="749023"/>
            <a:ext cx="9226451" cy="1535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28829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Цикличность времени подтверждает родство слов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"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время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"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вертеть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их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и.е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корень </a:t>
            </a:r>
            <a:r>
              <a:rPr kumimoji="0" lang="ru-RU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wert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также есть в словах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"веха"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веретено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". Вращение небосвода породило аналогию времени с осью 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веретена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– Этот образ тем более интересен, что на веретено сбоку похожа наша Галактика! </a:t>
            </a:r>
          </a:p>
        </p:txBody>
      </p:sp>
    </p:spTree>
    <p:extLst>
      <p:ext uri="{BB962C8B-B14F-4D97-AF65-F5344CB8AC3E}">
        <p14:creationId xmlns:p14="http://schemas.microsoft.com/office/powerpoint/2010/main" val="3379652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68223" y="3762140"/>
            <a:ext cx="8845809" cy="276928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тайских мифах по нитям спускаются на землю души людей.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Символ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времени-веретена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рождает образ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нити судьбы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 которую прядут греческие 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мойры 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Лахезис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, Клото, Атропа)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римские 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парки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скандинавские 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норны 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Скульд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Верданди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, Урда)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англосакские </a:t>
            </a:r>
            <a:r>
              <a:rPr lang="ru-RU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вирды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латышские </a:t>
            </a:r>
            <a:r>
              <a:rPr lang="ru-RU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лаймы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русские 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рожаницы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сопутствующие 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Роду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; или славянская богиня судьбы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Среча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буддийских храмах держат веретено женщины-будды.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 на образе православной иконы – и сама Богородица.</a:t>
            </a:r>
          </a:p>
        </p:txBody>
      </p:sp>
      <p:pic>
        <p:nvPicPr>
          <p:cNvPr id="23557" name="Picture 5" descr="Дева Мария с веретеном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205" y="294734"/>
            <a:ext cx="2820572" cy="629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89010" y="137269"/>
            <a:ext cx="3997855" cy="945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</a:rPr>
              <a:t>НИТИ ВРЕМЕНИ </a:t>
            </a: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</a:rPr>
              <a:t>И СУДЬБЫ</a:t>
            </a:r>
            <a:endParaRPr lang="ru-RU" sz="2400" dirty="0">
              <a:effectLst/>
              <a:latin typeface="Open Sans" panose="020B0606030504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89011" y="1104619"/>
            <a:ext cx="41141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pic>
        <p:nvPicPr>
          <p:cNvPr id="5" name="Рисунок 4" descr="Изображение выглядит как статуя, медитация, Гаутама Будд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10F3423D-7836-C9E6-1111-E5C80C97E0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42" y="294734"/>
            <a:ext cx="4519108" cy="3229656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D9880E39-76C3-8341-FACF-AE36501F8B3F}"/>
              </a:ext>
            </a:extLst>
          </p:cNvPr>
          <p:cNvSpPr txBox="1">
            <a:spLocks noChangeArrowheads="1"/>
          </p:cNvSpPr>
          <p:nvPr/>
        </p:nvSpPr>
        <p:spPr>
          <a:xfrm>
            <a:off x="4823969" y="1127854"/>
            <a:ext cx="4210398" cy="26505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Аналогию времени и ткачества доносит родство слов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ткать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сутки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 время ткётся, как создается судьба.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индийских брахманах Солнце – космический прядильщик, ткущий дни и ночи, оно даже сравнивается с пауком. </a:t>
            </a:r>
          </a:p>
        </p:txBody>
      </p:sp>
    </p:spTree>
    <p:extLst>
      <p:ext uri="{BB962C8B-B14F-4D97-AF65-F5344CB8AC3E}">
        <p14:creationId xmlns:p14="http://schemas.microsoft.com/office/powerpoint/2010/main" val="201710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небо, на открытом воздухе, Древнеримская архитектура, колонна&#10;&#10;Автоматически созданное описание">
            <a:extLst>
              <a:ext uri="{FF2B5EF4-FFF2-40B4-BE49-F238E27FC236}">
                <a16:creationId xmlns:a16="http://schemas.microsoft.com/office/drawing/2014/main" id="{4388A017-C18C-F818-FC13-B9ADC04CD8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94" y="131274"/>
            <a:ext cx="11996057" cy="41365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ЦИКЛЫ ВРЕМЕНИ – ОСНОВА ЗЕМЛЕДЕЛИЯ. ОБРАЗ ЗОЛОТОГО ВЕКА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5943" y="569329"/>
            <a:ext cx="7537711" cy="63130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Циклическое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представление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о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времени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было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важным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потому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что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именно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осознание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циклов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времени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положило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начало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земледелию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решившему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проблему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выживания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Оно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породило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образ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Золотого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века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связанного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земледельческими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богами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рим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Сатурн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ом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сеятель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которому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посвящались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сатурналии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греч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Кронос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ом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koros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сытый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Латинское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satur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тоже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означающее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сытый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родственно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русскому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суть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"—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неслучайно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и в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русском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языке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совпали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слова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есть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("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существовать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") и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есть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("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питаться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").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зимнее солнцестояние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когда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семя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спит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готовое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к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посеву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римляне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чтобы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оно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погибло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устраивали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праздник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честь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Сатурна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карнавал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доживший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наших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дней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Слово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карнавал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" ("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carrus-navalis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")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обозначало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колесницу-корабль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Солнца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которое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должно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было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возвратиться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 людям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Во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время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римских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сатурналий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греческих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кроний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рабы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господа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менялись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местами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вспоминая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доисторическое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время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всеобщего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равенства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процветания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только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что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возникшем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мире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А ранее, переодевание было связано с жертвоприношениями и заменой рабом более важного члена общества, изначально царя (см. Дж. Фрезер, «Золотая ветвь»).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Поскольку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Сатурн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фиксировал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важную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веху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жизни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земледельцев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его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стали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считать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богом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времени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как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Кроноса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народной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этимологии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хронос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время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”).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мнению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одного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из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римских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авторов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Сатурном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он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стал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потому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что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насыщался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годами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".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055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033" y="146167"/>
            <a:ext cx="11679935" cy="52425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ИДЕАЛ ЗОЛОТОГО ВЕКА.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18334" y="670423"/>
            <a:ext cx="9753259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>
              <a:spcAft>
                <a:spcPts val="600"/>
              </a:spcAft>
            </a:pP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Идеал золотого века (рассмотренный мифологом </a:t>
            </a:r>
            <a:r>
              <a:rPr lang="ru-RU" sz="2000" i="1" dirty="0">
                <a:latin typeface="Arial" panose="020B0604020202020204" pitchFamily="34" charset="0"/>
                <a:ea typeface="Times New Roman" panose="02020603050405020304" pitchFamily="18" charset="0"/>
              </a:rPr>
              <a:t>М. </a:t>
            </a:r>
            <a:r>
              <a:rPr lang="ru-RU" sz="2000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Элиаде</a:t>
            </a:r>
            <a:r>
              <a:rPr lang="ru-RU" sz="2000" i="1" dirty="0"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, есть в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вавилон-ской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, иудейской, индийской, иранской, греко-римской, этрусской, скандинавской, ацтекской и др. мифологиях развитых земледельческих культур. 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 менее развитых обществах, где изобилие не достигнуто, этой мифологемы ещё нет. </a:t>
            </a:r>
          </a:p>
          <a:p>
            <a:pPr indent="269875" algn="just"/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– А в нынешней культуре образ такого временного старта дает понятие "</a:t>
            </a:r>
            <a:r>
              <a:rPr lang="ru-RU" sz="20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осевого времени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" у </a:t>
            </a:r>
            <a:r>
              <a:rPr lang="ru-RU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К. Ясперса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как складывание культуры, в которой мы живем. Неслучайно оно использует мифологический образ оси времен. </a:t>
            </a:r>
            <a:endParaRPr lang="ru-RU" sz="2000" dirty="0">
              <a:effectLst/>
              <a:latin typeface="Open Sans" panose="020B060603050402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362" y="3067418"/>
            <a:ext cx="4511606" cy="349733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8532" y="3059955"/>
            <a:ext cx="723729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Золотой век рисуется как соответствие изначальному порядку: плану, по которому мир сотворён. 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 этому предопределению нужно возвращаться, акцентируя п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овторяемость жизненно важной для людей цикличности. </a:t>
            </a:r>
          </a:p>
          <a:p>
            <a:pPr indent="269875" algn="just"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Это возобновление творения заново символизирует празднование </a:t>
            </a:r>
            <a:r>
              <a:rPr lang="ru-RU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Нового года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. Неслучайно в древнем Вавилоне во время новогодней церемонии произносилась поэма о сотворении мира ("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Энума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элиш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"), где воспроизводилась битва между Мардуком и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Тиамат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: "Да продолжает он побеждать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Тиамат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!" – восклицал жрец, и это обозначало гарантию существования в будущем году. </a:t>
            </a:r>
            <a:endParaRPr lang="ru-RU" sz="2000" dirty="0">
              <a:latin typeface="Open Sans" panose="020B060603050402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6C7621-604F-CD54-26EF-091CA9FA7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4" y="67042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124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33794" y="702283"/>
            <a:ext cx="5541264" cy="2643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>
              <a:lnSpc>
                <a:spcPct val="120000"/>
              </a:lnSpc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У славян и балтийцев были популярны новогодние обряды тушения и зажигания нового огня. Славянскому </a:t>
            </a:r>
            <a:r>
              <a:rPr lang="ru-RU" sz="2000" i="1" dirty="0">
                <a:latin typeface="Arial" panose="020B0604020202020204" pitchFamily="34" charset="0"/>
                <a:ea typeface="Times New Roman" panose="02020603050405020304" pitchFamily="18" charset="0"/>
              </a:rPr>
              <a:t>Карачун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у, божеству зимней смерти природы, близкому богу-предку </a:t>
            </a:r>
            <a:r>
              <a:rPr lang="ru-RU" sz="2000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Чуру</a:t>
            </a:r>
            <a:r>
              <a:rPr lang="ru-RU" sz="2000" i="1" dirty="0"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 посвящался обряд сжигания полена как символа уходящего года и растопки нового огня. </a:t>
            </a:r>
          </a:p>
        </p:txBody>
      </p:sp>
      <p:pic>
        <p:nvPicPr>
          <p:cNvPr id="3" name="Picture 9" descr="E:\PHOTO\МИФОЛОГИЯ\Ицамна_RAMAC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906" y="793450"/>
            <a:ext cx="2716911" cy="271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33" y="347472"/>
            <a:ext cx="2862254" cy="36335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33" y="4230928"/>
            <a:ext cx="3432270" cy="22796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41220" y="3510361"/>
            <a:ext cx="7930448" cy="3382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>
              <a:lnSpc>
                <a:spcPct val="120000"/>
              </a:lnSpc>
            </a:pP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Зажигания огня для ацтекского бога домашнего очага </a:t>
            </a:r>
            <a:r>
              <a:rPr lang="ru-RU" sz="2000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Шиутекутли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 ("</a:t>
            </a:r>
            <a:r>
              <a:rPr lang="ru-RU" sz="2000" i="1" dirty="0">
                <a:latin typeface="Arial" panose="020B0604020202020204" pitchFamily="34" charset="0"/>
                <a:ea typeface="Times New Roman" panose="02020603050405020304" pitchFamily="18" charset="0"/>
              </a:rPr>
              <a:t>владыка года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") также было символом начала нового цикла времени. </a:t>
            </a:r>
          </a:p>
          <a:p>
            <a:pPr indent="269875" algn="just">
              <a:lnSpc>
                <a:spcPct val="120000"/>
              </a:lnSpc>
            </a:pP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Ведические тексты говорят про Агни, что "алтарь огня есть год", это символизирует 360 кирпичей его ограды. </a:t>
            </a:r>
          </a:p>
          <a:p>
            <a:pPr indent="269875" algn="just">
              <a:lnSpc>
                <a:spcPct val="120000"/>
              </a:lnSpc>
            </a:pP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Сегодня рудимент этих верований – зажигание новогодней ёлки и бенгальских огней. Празднуя Новый год, мы учимся сами заканчивать и начинать цикл времени - берём время в свои руки. </a:t>
            </a:r>
            <a:endParaRPr lang="ru-RU" sz="2000" dirty="0">
              <a:effectLst/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pPr indent="269875" algn="just">
              <a:lnSpc>
                <a:spcPct val="120000"/>
              </a:lnSpc>
              <a:spcAft>
                <a:spcPts val="0"/>
              </a:spcAft>
            </a:pP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55C039-4E2F-C377-28C6-5858669E1A84}"/>
              </a:ext>
            </a:extLst>
          </p:cNvPr>
          <p:cNvSpPr txBox="1"/>
          <p:nvPr/>
        </p:nvSpPr>
        <p:spPr>
          <a:xfrm>
            <a:off x="3054097" y="254912"/>
            <a:ext cx="86312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НОВЫЙ ГОД КАК СОТВОРЕНИЕ МИРА ЗАНОВО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773954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</TotalTime>
  <Words>3327</Words>
  <Application>Microsoft Office PowerPoint</Application>
  <PresentationFormat>Широкоэкранный</PresentationFormat>
  <Paragraphs>127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Open Sans</vt:lpstr>
      <vt:lpstr>Times New Roman</vt:lpstr>
      <vt:lpstr>Тема Office</vt:lpstr>
      <vt:lpstr>ЦИКЛИЧЕСКОЕ И  ЛИНЕЙНОЕ ВРЕМЯ  В МИФОЛОГИИ, РЕЛИГИИ И ФИЛОСОФИИ.   ВРЕМЯ КАК СУДЬБА И ИСТОРИЯ.  ВРЕМЯ КАК ОСНОВА ЗЛА</vt:lpstr>
      <vt:lpstr>ЦИКЛИЧНОСТЬ ВРЕМЕНИ В МИФОЛОГИИ</vt:lpstr>
      <vt:lpstr>Презентация PowerPoint</vt:lpstr>
      <vt:lpstr> </vt:lpstr>
      <vt:lpstr>Презентация PowerPoint</vt:lpstr>
      <vt:lpstr>Презентация PowerPoint</vt:lpstr>
      <vt:lpstr>ЦИКЛЫ ВРЕМЕНИ – ОСНОВА ЗЕМЛЕДЕЛИЯ. ОБРАЗ ЗОЛОТОГО ВЕКА</vt:lpstr>
      <vt:lpstr>ИДЕАЛ ЗОЛОТОГО ВЕКА.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Сайт Семиры и В. Веташа «АСТРОЛИНГВА»   http://www.astrolingua.ru   тексты 20-ти изданных и ряда неизданных книг, картины и статьи по астрологии, философии, мифологии и символизму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ЦИКЛИЧЕСКОЕ И ЛИНЕЙНОЕ ВРЕМЯ В МИФОЛОГИИ, РЕЛИГИИ И ФИЛОСОФИИ.   ВРЕМЯ КАК ИСТОРИЯ  И ВРЕМЯ КАК ЗЛОА</dc:title>
  <dc:creator>Семира</dc:creator>
  <cp:lastModifiedBy>Семира</cp:lastModifiedBy>
  <cp:revision>91</cp:revision>
  <dcterms:created xsi:type="dcterms:W3CDTF">2023-09-28T15:37:43Z</dcterms:created>
  <dcterms:modified xsi:type="dcterms:W3CDTF">2023-11-26T20:30:52Z</dcterms:modified>
</cp:coreProperties>
</file>